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98" r:id="rId3"/>
    <p:sldId id="267" r:id="rId4"/>
    <p:sldId id="299" r:id="rId5"/>
    <p:sldId id="268" r:id="rId6"/>
    <p:sldId id="259" r:id="rId7"/>
    <p:sldId id="256" r:id="rId8"/>
    <p:sldId id="260" r:id="rId9"/>
    <p:sldId id="271" r:id="rId10"/>
    <p:sldId id="302" r:id="rId11"/>
    <p:sldId id="264" r:id="rId12"/>
    <p:sldId id="300" r:id="rId13"/>
    <p:sldId id="301" r:id="rId14"/>
    <p:sldId id="261" r:id="rId15"/>
    <p:sldId id="262" r:id="rId16"/>
    <p:sldId id="263" r:id="rId17"/>
    <p:sldId id="303" r:id="rId18"/>
    <p:sldId id="266" r:id="rId19"/>
    <p:sldId id="269" r:id="rId20"/>
    <p:sldId id="270" r:id="rId21"/>
    <p:sldId id="279" r:id="rId22"/>
    <p:sldId id="272" r:id="rId23"/>
    <p:sldId id="273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EFD12-7B8E-41BF-B81C-294B88A513BD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BE8A8-4652-4BFD-87B3-893A3411D58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E8A8-4652-4BFD-87B3-893A3411D58F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5674642"/>
          </a:xfrm>
        </p:spPr>
        <p:txBody>
          <a:bodyPr>
            <a:normAutofit fontScale="90000"/>
          </a:bodyPr>
          <a:lstStyle/>
          <a:p>
            <a:r>
              <a:rPr lang="it-IT" sz="32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2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600" b="1" smtClean="0">
                <a:solidFill>
                  <a:srgbClr val="00B0F0"/>
                </a:solidFill>
              </a:rPr>
              <a:t>CORSO D’AGGIORNAMENTO PER DOCENTI DELLA SCUOLA SECONDARIA DI PRIMO E SECONDO GRADO.</a:t>
            </a:r>
            <a:r>
              <a:rPr lang="it-IT" sz="1600" smtClean="0">
                <a:solidFill>
                  <a:srgbClr val="00B0F0"/>
                </a:solidFill>
              </a:rPr>
              <a:t/>
            </a:r>
            <a:br>
              <a:rPr lang="it-IT" sz="1600" smtClean="0">
                <a:solidFill>
                  <a:srgbClr val="00B0F0"/>
                </a:solidFill>
              </a:rPr>
            </a:br>
            <a:r>
              <a:rPr lang="it-IT" sz="1600" b="1" smtClean="0">
                <a:solidFill>
                  <a:srgbClr val="00B0F0"/>
                </a:solidFill>
              </a:rPr>
              <a:t> </a:t>
            </a:r>
            <a:r>
              <a:rPr lang="it-IT" sz="1800" b="1" smtClean="0">
                <a:solidFill>
                  <a:srgbClr val="00B0F0"/>
                </a:solidFill>
              </a:rPr>
              <a:t/>
            </a:r>
            <a:br>
              <a:rPr lang="it-IT" sz="1800" b="1" smtClean="0">
                <a:solidFill>
                  <a:srgbClr val="00B0F0"/>
                </a:solidFill>
              </a:rPr>
            </a:br>
            <a:r>
              <a:rPr lang="it-IT" sz="1800" b="1" smtClean="0">
                <a:solidFill>
                  <a:srgbClr val="00B0F0"/>
                </a:solidFill>
              </a:rPr>
              <a:t>“</a:t>
            </a:r>
            <a:r>
              <a:rPr lang="it-IT" sz="1600" b="1" smtClean="0">
                <a:solidFill>
                  <a:srgbClr val="00B0F0"/>
                </a:solidFill>
              </a:rPr>
              <a:t>DOPO LA BUFERA”. IL FRIULI E LA VENEZIA GIULIA DI FRONTE ALLA RICOSTRUZIONE NEL SECONDO DOPOGUERRA (1945-1964).</a:t>
            </a:r>
            <a:br>
              <a:rPr lang="it-IT" sz="1600" b="1" smtClean="0">
                <a:solidFill>
                  <a:srgbClr val="00B0F0"/>
                </a:solidFill>
              </a:rPr>
            </a:br>
            <a:r>
              <a:rPr lang="it-IT" sz="32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2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22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Udine 9 marzo 2016</a:t>
            </a:r>
            <a:r>
              <a:rPr lang="it-IT" sz="31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1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2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2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600" b="1" i="1" smtClean="0">
                <a:solidFill>
                  <a:srgbClr val="FF0000"/>
                </a:solidFill>
              </a:rPr>
              <a:t>Il difficile ritorno alla normalità. Il Friuli nei primi anni del secondo dopoguerra</a:t>
            </a:r>
            <a:r>
              <a:rPr lang="it-IT" smtClean="0"/>
              <a:t/>
            </a:r>
            <a:br>
              <a:rPr lang="it-IT" smtClean="0"/>
            </a:br>
            <a:r>
              <a:rPr lang="it-IT" sz="12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12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2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12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1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Gian Carlo Bertuzzi</a:t>
            </a:r>
            <a:br>
              <a:rPr lang="it-IT" sz="31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1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1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22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IRSML FVG</a:t>
            </a:r>
            <a:r>
              <a:rPr lang="it-IT" sz="36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6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6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6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sz="28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EMIGRAZIONE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18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Settembre 1946: 16000 disoccupati non utilizzabili in loco</a:t>
            </a:r>
          </a:p>
          <a:p>
            <a:pPr>
              <a:buNone/>
            </a:pPr>
            <a:endParaRPr lang="it-IT" sz="18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Accordi intergovernativi – Ufficio del Lavoro - ACLI</a:t>
            </a:r>
          </a:p>
          <a:p>
            <a:pPr>
              <a:buNone/>
            </a:pPr>
            <a:endParaRPr lang="it-IT" sz="18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Metà 1946: 1300 emigranti “regolari” </a:t>
            </a:r>
          </a:p>
          <a:p>
            <a:pPr>
              <a:buNone/>
            </a:pPr>
            <a:endParaRPr lang="it-IT" sz="10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1947: 10.000</a:t>
            </a:r>
          </a:p>
          <a:p>
            <a:pPr>
              <a:buNone/>
            </a:pPr>
            <a:endParaRPr lang="it-IT" sz="10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1948: oltre 10.000</a:t>
            </a:r>
          </a:p>
          <a:p>
            <a:pPr>
              <a:buNone/>
            </a:pPr>
            <a:endParaRPr lang="it-IT" sz="1000" dirty="0" smtClean="0">
              <a:solidFill>
                <a:srgbClr val="002060"/>
              </a:solidFill>
              <a:latin typeface="Verdana" pitchFamily="34" charset="0"/>
            </a:endParaRP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44.000 nel 1951</a:t>
            </a: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Molto più numerosi gli emigranti clandestini</a:t>
            </a:r>
          </a:p>
          <a:p>
            <a:pPr>
              <a:buNone/>
            </a:pPr>
            <a:endParaRPr lang="it-IT" sz="18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Belgio (miniere) Francia (fornaci) Svizzera  Lussemburgo Jugoslavia</a:t>
            </a:r>
            <a:r>
              <a:rPr lang="it-IT" sz="18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  </a:t>
            </a:r>
            <a:r>
              <a:rPr lang="it-IT" sz="1800" dirty="0" smtClean="0">
                <a:latin typeface="Verdana" pitchFamily="34" charset="0"/>
              </a:rPr>
              <a:t>poi Germania occidentale Argentina Brasile Venezuela</a:t>
            </a:r>
            <a:r>
              <a:rPr lang="it-IT" sz="180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endParaRPr lang="it-IT" sz="1800" dirty="0" smtClean="0">
              <a:latin typeface="Verdana" pitchFamily="34" charset="0"/>
            </a:endParaRPr>
          </a:p>
          <a:p>
            <a:pPr>
              <a:buNone/>
            </a:pPr>
            <a:endParaRPr lang="it-IT" sz="1800" dirty="0" smtClean="0">
              <a:latin typeface="Verdana" pitchFamily="34" charset="0"/>
            </a:endParaRPr>
          </a:p>
          <a:p>
            <a:pPr>
              <a:buNone/>
            </a:pPr>
            <a:endParaRPr lang="it-IT" sz="18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Tolmezzo_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861048"/>
            <a:ext cx="3614898" cy="2448272"/>
          </a:xfrm>
          <a:prstGeom prst="rect">
            <a:avLst/>
          </a:prstGeom>
        </p:spPr>
      </p:pic>
      <p:pic>
        <p:nvPicPr>
          <p:cNvPr id="4" name="Segnaposto contenuto 3" descr="Bomb Udi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3456384" cy="2655824"/>
          </a:xfrm>
        </p:spPr>
      </p:pic>
      <p:pic>
        <p:nvPicPr>
          <p:cNvPr id="8" name="Immagine 7" descr="C:\Documents and Settings\User\Desktop\untitled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17032"/>
            <a:ext cx="34563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Scan21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16632"/>
            <a:ext cx="4153664" cy="360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800px-UD-Udine-1952-piazzale-Osopp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764704"/>
            <a:ext cx="3645975" cy="2520280"/>
          </a:xfrm>
          <a:prstGeom prst="rect">
            <a:avLst/>
          </a:prstGeom>
        </p:spPr>
      </p:pic>
      <p:pic>
        <p:nvPicPr>
          <p:cNvPr id="5" name="Immagine 4" descr="27_10_10-fabbrica-dorm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836712"/>
            <a:ext cx="4051018" cy="2880320"/>
          </a:xfrm>
          <a:prstGeom prst="rect">
            <a:avLst/>
          </a:prstGeom>
        </p:spPr>
      </p:pic>
      <p:pic>
        <p:nvPicPr>
          <p:cNvPr id="6" name="Immagine 5" descr="C:\Documents and Settings\User\Desktop\imagesCA4XWPY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38164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860032" y="458112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Tranvia </a:t>
            </a:r>
            <a:r>
              <a:rPr lang="it-IT" sz="1600" b="1" dirty="0" smtClean="0"/>
              <a:t>Udine - San Daniele</a:t>
            </a:r>
            <a:r>
              <a:rPr lang="it-IT" sz="1600" dirty="0" smtClean="0"/>
              <a:t>: 1889 – 1954</a:t>
            </a:r>
            <a:endParaRPr lang="it-IT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edia manzoni 1950 a Klagenfu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4106185" cy="2592288"/>
          </a:xfrm>
          <a:prstGeom prst="rect">
            <a:avLst/>
          </a:prstGeom>
        </p:spPr>
      </p:pic>
      <p:pic>
        <p:nvPicPr>
          <p:cNvPr id="5" name="Immagine 4" descr="lignao 1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8476" y="3154680"/>
            <a:ext cx="5335524" cy="37033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800" dirty="0" smtClean="0">
                <a:solidFill>
                  <a:srgbClr val="002060"/>
                </a:solidFill>
                <a:latin typeface="Verdana" pitchFamily="34" charset="0"/>
              </a:rPr>
              <a:t>La Chiesa</a:t>
            </a:r>
          </a:p>
          <a:p>
            <a:pPr>
              <a:buNone/>
            </a:pPr>
            <a:r>
              <a:rPr lang="it-IT" sz="1800" dirty="0" smtClean="0">
                <a:solidFill>
                  <a:srgbClr val="002060"/>
                </a:solidFill>
                <a:latin typeface="Verdana" pitchFamily="34" charset="0"/>
              </a:rPr>
              <a:t>Mantiene e rafforza un ruolo centrale nella vita delle comunità</a:t>
            </a:r>
          </a:p>
          <a:p>
            <a:pPr>
              <a:buNone/>
            </a:pPr>
            <a:r>
              <a:rPr lang="it-IT" sz="1800" dirty="0" smtClean="0">
                <a:solidFill>
                  <a:srgbClr val="002060"/>
                </a:solidFill>
                <a:latin typeface="Verdana" pitchFamily="34" charset="0"/>
              </a:rPr>
              <a:t>Rapporto privilegiato con GMA e Governo</a:t>
            </a:r>
          </a:p>
          <a:p>
            <a:pPr>
              <a:buNone/>
            </a:pPr>
            <a:r>
              <a:rPr lang="it-IT" sz="1800" dirty="0" smtClean="0">
                <a:solidFill>
                  <a:srgbClr val="002060"/>
                </a:solidFill>
                <a:latin typeface="Verdana" pitchFamily="34" charset="0"/>
              </a:rPr>
              <a:t>Stretto legame con esponenti DC tramite Azione cattolica</a:t>
            </a:r>
          </a:p>
          <a:p>
            <a:pPr>
              <a:buNone/>
            </a:pPr>
            <a:r>
              <a:rPr lang="it-IT" sz="1800" dirty="0" smtClean="0">
                <a:solidFill>
                  <a:srgbClr val="002060"/>
                </a:solidFill>
                <a:latin typeface="Verdana" pitchFamily="34" charset="0"/>
              </a:rPr>
              <a:t>Vigila su costumi, comportamenti, equilibri sociali.</a:t>
            </a:r>
          </a:p>
          <a:p>
            <a:pPr>
              <a:buNone/>
            </a:pPr>
            <a:r>
              <a:rPr lang="it-IT" sz="1800" dirty="0" smtClean="0">
                <a:solidFill>
                  <a:srgbClr val="002060"/>
                </a:solidFill>
                <a:latin typeface="Verdana" pitchFamily="34" charset="0"/>
              </a:rPr>
              <a:t>Rivendica un funzione di guida su tutti gli ambiti della vita sociale</a:t>
            </a:r>
          </a:p>
          <a:p>
            <a:pPr>
              <a:buNone/>
            </a:pPr>
            <a:endParaRPr lang="it-IT" sz="2000" dirty="0" smtClean="0">
              <a:solidFill>
                <a:srgbClr val="002060"/>
              </a:solidFill>
            </a:endParaRPr>
          </a:p>
        </p:txBody>
      </p:sp>
      <p:pic>
        <p:nvPicPr>
          <p:cNvPr id="4" name="Immagine 3" descr="aiu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996952"/>
            <a:ext cx="4297680" cy="339852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39552" y="2852936"/>
            <a:ext cx="360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 smtClean="0">
                <a:solidFill>
                  <a:srgbClr val="002060"/>
                </a:solidFill>
                <a:latin typeface="Verdana" pitchFamily="34" charset="0"/>
              </a:rPr>
              <a:t>Ostile non solo a comunismo, ma anche al liberalismo e a tutte gli indirizzi politici che si rifanno alla laicità dello stato</a:t>
            </a:r>
          </a:p>
          <a:p>
            <a:pPr>
              <a:buNone/>
            </a:pPr>
            <a:r>
              <a:rPr lang="it-IT" dirty="0" smtClean="0">
                <a:solidFill>
                  <a:srgbClr val="002060"/>
                </a:solidFill>
                <a:latin typeface="Verdana" pitchFamily="34" charset="0"/>
              </a:rPr>
              <a:t>Vengono affidati ad essa e alle associazioni di riferimento la maggior parte delle forme di assistenza (reduci e prigionieri – aiuti alimentari internazionali</a:t>
            </a:r>
            <a:endParaRPr lang="it-IT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ELEZIONI</a:t>
            </a:r>
            <a:br>
              <a:rPr lang="it-IT" sz="2400" b="1" dirty="0" smtClean="0">
                <a:solidFill>
                  <a:srgbClr val="FF0000"/>
                </a:solidFill>
              </a:rPr>
            </a:br>
            <a:r>
              <a:rPr lang="it-IT" sz="2400" b="1" dirty="0" smtClean="0">
                <a:solidFill>
                  <a:srgbClr val="FF0000"/>
                </a:solidFill>
              </a:rPr>
              <a:t>Le amministrative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61950" algn="l"/>
              </a:tabLst>
            </a:pPr>
            <a:r>
              <a:rPr lang="it-IT" sz="1800" dirty="0" smtClean="0">
                <a:latin typeface="Verdana" pitchFamily="34" charset="0"/>
              </a:rPr>
              <a:t>Da ottobre 1945 Sindaci e Giunte nominate da CLN, approvate da 	Prefetto e ratificate da AMG </a:t>
            </a:r>
          </a:p>
          <a:p>
            <a:pPr marL="0" indent="0">
              <a:buNone/>
              <a:tabLst>
                <a:tab pos="361950" algn="l"/>
              </a:tabLst>
            </a:pPr>
            <a:endParaRPr lang="it-IT" sz="1000" dirty="0" smtClean="0">
              <a:latin typeface="Verdana" pitchFamily="34" charset="0"/>
            </a:endParaRPr>
          </a:p>
          <a:p>
            <a:pPr marL="0" indent="0">
              <a:buNone/>
              <a:tabLst>
                <a:tab pos="361950" algn="l"/>
              </a:tabLst>
            </a:pPr>
            <a:r>
              <a:rPr lang="it-IT" sz="1600" i="1" dirty="0" smtClean="0">
                <a:latin typeface="Verdana" pitchFamily="34" charset="0"/>
              </a:rPr>
              <a:t>Prefetto CLN Agostino </a:t>
            </a:r>
            <a:r>
              <a:rPr lang="it-IT" sz="1600" i="1" dirty="0" err="1" smtClean="0">
                <a:latin typeface="Verdana" pitchFamily="34" charset="0"/>
              </a:rPr>
              <a:t>Candolini</a:t>
            </a:r>
            <a:r>
              <a:rPr lang="it-IT" sz="1600" i="1" dirty="0" smtClean="0">
                <a:latin typeface="Verdana" pitchFamily="34" charset="0"/>
              </a:rPr>
              <a:t>  - maggio 1946 Renato </a:t>
            </a:r>
            <a:r>
              <a:rPr lang="it-IT" sz="1600" i="1" dirty="0" err="1" smtClean="0">
                <a:latin typeface="Verdana" pitchFamily="34" charset="0"/>
              </a:rPr>
              <a:t>Vittadini</a:t>
            </a:r>
            <a:r>
              <a:rPr lang="it-IT" sz="1600" i="1" dirty="0" smtClean="0">
                <a:latin typeface="Verdana" pitchFamily="34" charset="0"/>
              </a:rPr>
              <a:t> (di carriera)</a:t>
            </a:r>
          </a:p>
          <a:p>
            <a:pPr marL="0" indent="0">
              <a:buNone/>
              <a:tabLst>
                <a:tab pos="361950" algn="l"/>
              </a:tabLst>
            </a:pPr>
            <a:endParaRPr lang="it-IT" sz="1000" i="1" dirty="0" smtClean="0">
              <a:latin typeface="Verdana" pitchFamily="34" charset="0"/>
            </a:endParaRPr>
          </a:p>
          <a:p>
            <a:pPr marL="0" indent="0">
              <a:buNone/>
              <a:tabLst>
                <a:tab pos="361950" algn="l"/>
              </a:tabLst>
            </a:pPr>
            <a:r>
              <a:rPr lang="it-IT" sz="1800" dirty="0" smtClean="0">
                <a:latin typeface="Verdana" pitchFamily="34" charset="0"/>
              </a:rPr>
              <a:t>Incertezza nei partiti su orientamento reale della popolazione</a:t>
            </a:r>
          </a:p>
          <a:p>
            <a:pPr marL="0" indent="0">
              <a:buNone/>
              <a:tabLst>
                <a:tab pos="361950" algn="l"/>
              </a:tabLst>
            </a:pPr>
            <a:endParaRPr lang="it-IT" sz="1800" dirty="0" smtClean="0">
              <a:latin typeface="Verdana" pitchFamily="34" charset="0"/>
            </a:endParaRPr>
          </a:p>
          <a:p>
            <a:pPr marL="0" indent="0">
              <a:buNone/>
              <a:tabLst>
                <a:tab pos="361950" algn="l"/>
              </a:tabLst>
            </a:pPr>
            <a:r>
              <a:rPr lang="it-IT" sz="1600" i="1" dirty="0" smtClean="0">
                <a:latin typeface="Verdana" pitchFamily="34" charset="0"/>
              </a:rPr>
              <a:t>Il Catechismo è una cosa, la riforma agraria </a:t>
            </a:r>
            <a:r>
              <a:rPr lang="it-IT" sz="1600" i="1" dirty="0" err="1" smtClean="0">
                <a:latin typeface="Verdana" pitchFamily="34" charset="0"/>
              </a:rPr>
              <a:t>…scolastica</a:t>
            </a:r>
            <a:r>
              <a:rPr lang="it-IT" sz="1600" i="1" dirty="0" smtClean="0">
                <a:latin typeface="Verdana" pitchFamily="34" charset="0"/>
              </a:rPr>
              <a:t> … i bilanci  	del Comune … evidentemente un’altra </a:t>
            </a:r>
            <a:r>
              <a:rPr lang="it-IT" sz="1600" dirty="0" smtClean="0">
                <a:latin typeface="Verdana" pitchFamily="34" charset="0"/>
              </a:rPr>
              <a:t>(P. Pascoli PCI)</a:t>
            </a:r>
          </a:p>
          <a:p>
            <a:pPr marL="0" indent="0">
              <a:buNone/>
              <a:tabLst>
                <a:tab pos="361950" algn="l"/>
              </a:tabLst>
            </a:pPr>
            <a:endParaRPr lang="it-IT" sz="1600" i="1" dirty="0" smtClean="0">
              <a:latin typeface="Verdana" pitchFamily="34" charset="0"/>
            </a:endParaRPr>
          </a:p>
          <a:p>
            <a:pPr marL="0" indent="0">
              <a:buNone/>
              <a:tabLst>
                <a:tab pos="361950" algn="l"/>
              </a:tabLst>
            </a:pPr>
            <a:r>
              <a:rPr lang="it-IT" sz="1600" i="1" dirty="0" smtClean="0">
                <a:latin typeface="Verdana" pitchFamily="34" charset="0"/>
              </a:rPr>
              <a:t>Un buon cattolico non può dirsi socialista </a:t>
            </a:r>
            <a:r>
              <a:rPr lang="it-IT" sz="1600" dirty="0" smtClean="0">
                <a:latin typeface="Verdana" pitchFamily="34" charset="0"/>
              </a:rPr>
              <a:t>(“</a:t>
            </a:r>
            <a:r>
              <a:rPr lang="it-IT" sz="1600" dirty="0" err="1" smtClean="0">
                <a:latin typeface="Verdana" pitchFamily="34" charset="0"/>
              </a:rPr>
              <a:t>Vindex</a:t>
            </a:r>
            <a:r>
              <a:rPr lang="it-IT" sz="1600" dirty="0" smtClean="0">
                <a:latin typeface="Verdana" pitchFamily="34" charset="0"/>
              </a:rPr>
              <a:t>” </a:t>
            </a:r>
            <a:r>
              <a:rPr lang="it-IT" sz="1600" dirty="0" smtClean="0">
                <a:latin typeface="Verdana" pitchFamily="34" charset="0"/>
                <a:cs typeface="Times New Roman"/>
              </a:rPr>
              <a:t>«La Vita cattolica»)</a:t>
            </a:r>
            <a:endParaRPr lang="it-IT" sz="1600" i="1" dirty="0" smtClean="0">
              <a:latin typeface="Verdana" pitchFamily="34" charset="0"/>
            </a:endParaRPr>
          </a:p>
          <a:p>
            <a:pPr marL="0" indent="0">
              <a:buNone/>
              <a:tabLst>
                <a:tab pos="361950" algn="l"/>
              </a:tabLst>
            </a:pPr>
            <a:endParaRPr lang="it-IT" sz="1800" dirty="0" smtClean="0">
              <a:latin typeface="Verdana" pitchFamily="34" charset="0"/>
            </a:endParaRPr>
          </a:p>
          <a:p>
            <a:pPr marL="0" indent="0">
              <a:buNone/>
              <a:tabLst>
                <a:tab pos="361950" algn="l"/>
              </a:tabLst>
            </a:pPr>
            <a:r>
              <a:rPr lang="it-IT" sz="1600" dirty="0" smtClean="0">
                <a:latin typeface="Verdana" pitchFamily="34" charset="0"/>
              </a:rPr>
              <a:t>Distinzione tra fede e politica </a:t>
            </a:r>
            <a:r>
              <a:rPr lang="it-IT" sz="1600" i="1" dirty="0" smtClean="0">
                <a:latin typeface="Verdana" pitchFamily="34" charset="0"/>
              </a:rPr>
              <a:t>ogni tempio di religione e di fede deve rimanere indisturbato  </a:t>
            </a:r>
            <a:r>
              <a:rPr lang="it-IT" sz="1600" dirty="0" smtClean="0">
                <a:latin typeface="Verdana" pitchFamily="34" charset="0"/>
              </a:rPr>
              <a:t>libertà di coscienza (Concetto Marchesi PCI)</a:t>
            </a:r>
          </a:p>
          <a:p>
            <a:pPr marL="0" indent="0">
              <a:buNone/>
              <a:tabLst>
                <a:tab pos="361950" algn="l"/>
              </a:tabLst>
            </a:pPr>
            <a:endParaRPr lang="it-IT" sz="1800" dirty="0" smtClean="0">
              <a:latin typeface="Verdana" pitchFamily="34" charset="0"/>
            </a:endParaRPr>
          </a:p>
          <a:p>
            <a:pPr marL="0" indent="0">
              <a:buNone/>
              <a:tabLst>
                <a:tab pos="361950" algn="l"/>
              </a:tabLst>
            </a:pPr>
            <a:r>
              <a:rPr lang="it-IT" sz="1600" dirty="0" smtClean="0">
                <a:latin typeface="Verdana" pitchFamily="34" charset="0"/>
              </a:rPr>
              <a:t>Socialismo: </a:t>
            </a:r>
            <a:r>
              <a:rPr lang="it-IT" sz="1600" i="1" dirty="0" smtClean="0">
                <a:latin typeface="Verdana" pitchFamily="34" charset="0"/>
              </a:rPr>
              <a:t>soluzione della paura, né con Stalin né con il Papa … 	cristianesimo vago e umanesimo pseudoscientifico </a:t>
            </a:r>
            <a:r>
              <a:rPr lang="it-IT" sz="1600" dirty="0" smtClean="0">
                <a:latin typeface="Verdana" pitchFamily="34" charset="0"/>
              </a:rPr>
              <a:t>(</a:t>
            </a:r>
            <a:r>
              <a:rPr lang="it-IT" sz="1600" dirty="0" smtClean="0">
                <a:latin typeface="Verdana" pitchFamily="34" charset="0"/>
                <a:cs typeface="Times New Roman"/>
              </a:rPr>
              <a:t>«La Vita cattolica»)</a:t>
            </a:r>
            <a:endParaRPr lang="it-IT" sz="1600" i="1" dirty="0" smtClean="0">
              <a:latin typeface="Verdana" pitchFamily="34" charset="0"/>
            </a:endParaRPr>
          </a:p>
          <a:p>
            <a:pPr marL="0" indent="0">
              <a:buNone/>
              <a:tabLst>
                <a:tab pos="85725" algn="l"/>
              </a:tabLst>
            </a:pPr>
            <a:endParaRPr lang="it-IT" sz="1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dirty="0" smtClean="0">
                <a:solidFill>
                  <a:srgbClr val="FF0000"/>
                </a:solidFill>
                <a:latin typeface="Verdana" pitchFamily="34" charset="0"/>
              </a:rPr>
              <a:t>Voto alle donne</a:t>
            </a:r>
          </a:p>
          <a:p>
            <a:pPr algn="ctr">
              <a:buNone/>
            </a:pPr>
            <a:endParaRPr lang="it-IT" sz="18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just">
              <a:buNone/>
            </a:pPr>
            <a:r>
              <a:rPr lang="it-IT" sz="1800" dirty="0" smtClean="0">
                <a:latin typeface="Verdana" pitchFamily="34" charset="0"/>
              </a:rPr>
              <a:t>La prima volta alle amministrative della prima metà 1946</a:t>
            </a:r>
          </a:p>
          <a:p>
            <a:pPr algn="just">
              <a:buNone/>
            </a:pPr>
            <a:r>
              <a:rPr lang="it-IT" sz="1800" dirty="0" smtClean="0">
                <a:latin typeface="Verdana" pitchFamily="34" charset="0"/>
              </a:rPr>
              <a:t>	</a:t>
            </a:r>
            <a:r>
              <a:rPr lang="it-IT" sz="1800" dirty="0" smtClean="0"/>
              <a:t>Decreto Luogotenenziale 1 febbraio 1945 n.23, </a:t>
            </a:r>
          </a:p>
          <a:p>
            <a:pPr algn="just">
              <a:buNone/>
            </a:pPr>
            <a:endParaRPr lang="it-IT" sz="1000" dirty="0" smtClean="0">
              <a:latin typeface="Verdana" pitchFamily="34" charset="0"/>
            </a:endParaRPr>
          </a:p>
          <a:p>
            <a:pPr algn="just">
              <a:buNone/>
            </a:pPr>
            <a:r>
              <a:rPr lang="it-IT" sz="1800" i="1" dirty="0" smtClean="0">
                <a:latin typeface="Verdana" pitchFamily="34" charset="0"/>
              </a:rPr>
              <a:t>All’ultimo momento si ricordano di prevedere l’elettorato passivo</a:t>
            </a:r>
          </a:p>
          <a:p>
            <a:pPr algn="just">
              <a:buNone/>
            </a:pPr>
            <a:r>
              <a:rPr lang="it-IT" sz="1800" i="1" dirty="0" smtClean="0"/>
              <a:t>	</a:t>
            </a:r>
            <a:r>
              <a:rPr lang="it-IT" sz="1800" i="1" dirty="0" err="1" smtClean="0"/>
              <a:t>Decr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Luog</a:t>
            </a:r>
            <a:r>
              <a:rPr lang="it-IT" sz="1800" i="1" dirty="0" smtClean="0"/>
              <a:t>. 10 marzo 1946</a:t>
            </a:r>
          </a:p>
          <a:p>
            <a:pPr algn="just">
              <a:buNone/>
            </a:pPr>
            <a:endParaRPr lang="it-IT" sz="1000" i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just">
              <a:buNone/>
            </a:pPr>
            <a:r>
              <a:rPr lang="it-IT" sz="1800" dirty="0" smtClean="0">
                <a:latin typeface="Verdana" pitchFamily="34" charset="0"/>
              </a:rPr>
              <a:t>Accolto positivamente da tutti gli schieramenti, ma con delle riserve</a:t>
            </a:r>
          </a:p>
          <a:p>
            <a:pPr algn="just">
              <a:buNone/>
            </a:pPr>
            <a:r>
              <a:rPr lang="it-IT" sz="1000" dirty="0" smtClean="0">
                <a:latin typeface="Verdana" pitchFamily="34" charset="0"/>
              </a:rPr>
              <a:t> </a:t>
            </a:r>
          </a:p>
          <a:p>
            <a:pPr algn="just">
              <a:buNone/>
            </a:pPr>
            <a:r>
              <a:rPr lang="it-IT" sz="1600" dirty="0" smtClean="0">
                <a:latin typeface="Verdana" pitchFamily="34" charset="0"/>
              </a:rPr>
              <a:t>Voto alle donne uno dei danni fatti dal Governo; </a:t>
            </a:r>
            <a:r>
              <a:rPr lang="it-IT" sz="1600" i="1" smtClean="0">
                <a:latin typeface="Verdana" pitchFamily="34" charset="0"/>
              </a:rPr>
              <a:t>espediente </a:t>
            </a:r>
            <a:r>
              <a:rPr lang="it-IT" sz="1600" i="1" smtClean="0">
                <a:latin typeface="Verdana" pitchFamily="34" charset="0"/>
              </a:rPr>
              <a:t>machiavellico </a:t>
            </a:r>
            <a:r>
              <a:rPr lang="it-IT" sz="1600" dirty="0" smtClean="0">
                <a:latin typeface="Verdana" pitchFamily="34" charset="0"/>
              </a:rPr>
              <a:t>D.C. con simbolo simile a scudo sabaudo per attrarre </a:t>
            </a:r>
            <a:r>
              <a:rPr lang="it-IT" sz="1600" i="1" dirty="0" smtClean="0">
                <a:latin typeface="Verdana" pitchFamily="34" charset="0"/>
              </a:rPr>
              <a:t>le donnicciole ignoranti </a:t>
            </a:r>
          </a:p>
          <a:p>
            <a:pPr algn="just">
              <a:buNone/>
            </a:pPr>
            <a:r>
              <a:rPr lang="it-IT" sz="1800" i="1" dirty="0" smtClean="0">
                <a:solidFill>
                  <a:srgbClr val="FF0000"/>
                </a:solidFill>
                <a:latin typeface="Verdana" pitchFamily="34" charset="0"/>
              </a:rPr>
              <a:t>	</a:t>
            </a:r>
            <a:r>
              <a:rPr lang="it-IT" sz="1600" dirty="0" smtClean="0">
                <a:latin typeface="Verdana" pitchFamily="34" charset="0"/>
              </a:rPr>
              <a:t>(</a:t>
            </a:r>
            <a:r>
              <a:rPr lang="it-IT" sz="1600" dirty="0" smtClean="0">
                <a:latin typeface="Verdana" pitchFamily="34" charset="0"/>
                <a:cs typeface="Times New Roman"/>
              </a:rPr>
              <a:t>« Dovere» periodico dei repubblicani friulani)</a:t>
            </a:r>
          </a:p>
          <a:p>
            <a:pPr algn="just">
              <a:buNone/>
            </a:pPr>
            <a:endParaRPr lang="it-IT" sz="1000" i="1" dirty="0" smtClean="0">
              <a:solidFill>
                <a:srgbClr val="FF0000"/>
              </a:solidFill>
              <a:latin typeface="Verdana" pitchFamily="34" charset="0"/>
              <a:cs typeface="Times New Roman"/>
            </a:endParaRPr>
          </a:p>
          <a:p>
            <a:pPr algn="just">
              <a:buNone/>
            </a:pPr>
            <a:r>
              <a:rPr lang="it-IT" sz="1600" i="1" dirty="0" smtClean="0">
                <a:latin typeface="Verdana" pitchFamily="34" charset="0"/>
                <a:cs typeface="Times New Roman"/>
              </a:rPr>
              <a:t>A </a:t>
            </a:r>
            <a:r>
              <a:rPr lang="it-IT" sz="1600" i="1" dirty="0" err="1" smtClean="0">
                <a:latin typeface="Verdana" pitchFamily="34" charset="0"/>
                <a:cs typeface="Times New Roman"/>
              </a:rPr>
              <a:t>parin</a:t>
            </a:r>
            <a:r>
              <a:rPr lang="it-IT" sz="1600" i="1" dirty="0" smtClean="0">
                <a:latin typeface="Verdana" pitchFamily="34" charset="0"/>
                <a:cs typeface="Times New Roman"/>
              </a:rPr>
              <a:t> bon </a:t>
            </a:r>
            <a:r>
              <a:rPr lang="it-IT" sz="1600" i="1" dirty="0" err="1" smtClean="0">
                <a:latin typeface="Verdana" pitchFamily="34" charset="0"/>
                <a:cs typeface="Times New Roman"/>
              </a:rPr>
              <a:t>lis</a:t>
            </a:r>
            <a:r>
              <a:rPr lang="it-IT" sz="1600" i="1" dirty="0" smtClean="0">
                <a:latin typeface="Verdana" pitchFamily="34" charset="0"/>
                <a:cs typeface="Times New Roman"/>
              </a:rPr>
              <a:t> </a:t>
            </a:r>
            <a:r>
              <a:rPr lang="it-IT" sz="1600" i="1" dirty="0" err="1" smtClean="0">
                <a:latin typeface="Verdana" pitchFamily="34" charset="0"/>
                <a:cs typeface="Times New Roman"/>
              </a:rPr>
              <a:t>feminis</a:t>
            </a:r>
            <a:r>
              <a:rPr lang="it-IT" sz="1600" i="1" dirty="0" smtClean="0">
                <a:latin typeface="Verdana" pitchFamily="34" charset="0"/>
                <a:cs typeface="Times New Roman"/>
              </a:rPr>
              <a:t> </a:t>
            </a:r>
            <a:r>
              <a:rPr lang="it-IT" sz="1600" i="1" dirty="0" err="1" smtClean="0">
                <a:latin typeface="Verdana" pitchFamily="34" charset="0"/>
                <a:cs typeface="Times New Roman"/>
              </a:rPr>
              <a:t>soltant</a:t>
            </a:r>
            <a:r>
              <a:rPr lang="it-IT" sz="1600" i="1" dirty="0" smtClean="0">
                <a:latin typeface="Verdana" pitchFamily="34" charset="0"/>
                <a:cs typeface="Times New Roman"/>
              </a:rPr>
              <a:t> ne la </a:t>
            </a:r>
            <a:r>
              <a:rPr lang="it-IT" sz="1600" i="1" dirty="0" err="1" smtClean="0">
                <a:latin typeface="Verdana" pitchFamily="34" charset="0"/>
                <a:cs typeface="Times New Roman"/>
              </a:rPr>
              <a:t>cusine</a:t>
            </a:r>
            <a:r>
              <a:rPr lang="it-IT" sz="1600" i="1" dirty="0" smtClean="0">
                <a:latin typeface="Verdana" pitchFamily="34" charset="0"/>
                <a:cs typeface="Times New Roman"/>
              </a:rPr>
              <a:t>: e guai se </a:t>
            </a:r>
            <a:r>
              <a:rPr lang="it-IT" sz="1600" i="1" dirty="0" err="1" smtClean="0">
                <a:latin typeface="Verdana" pitchFamily="34" charset="0"/>
                <a:cs typeface="Times New Roman"/>
              </a:rPr>
              <a:t>fûr</a:t>
            </a:r>
            <a:r>
              <a:rPr lang="it-IT" sz="1600" i="1" dirty="0" smtClean="0">
                <a:latin typeface="Verdana" pitchFamily="34" charset="0"/>
                <a:cs typeface="Times New Roman"/>
              </a:rPr>
              <a:t> da </a:t>
            </a:r>
            <a:r>
              <a:rPr lang="it-IT" sz="1600" i="1" dirty="0" err="1" smtClean="0">
                <a:latin typeface="Verdana" pitchFamily="34" charset="0"/>
                <a:cs typeface="Times New Roman"/>
              </a:rPr>
              <a:t>cheste</a:t>
            </a:r>
            <a:r>
              <a:rPr lang="it-IT" sz="1600" i="1" dirty="0" smtClean="0">
                <a:latin typeface="Verdana" pitchFamily="34" charset="0"/>
                <a:cs typeface="Times New Roman"/>
              </a:rPr>
              <a:t> il </a:t>
            </a:r>
            <a:r>
              <a:rPr lang="it-IT" sz="1600" i="1" dirty="0" err="1" smtClean="0">
                <a:latin typeface="Verdana" pitchFamily="34" charset="0"/>
                <a:cs typeface="Times New Roman"/>
              </a:rPr>
              <a:t>djambar</a:t>
            </a:r>
            <a:r>
              <a:rPr lang="it-IT" sz="1600" i="1" dirty="0" smtClean="0">
                <a:latin typeface="Verdana" pitchFamily="34" charset="0"/>
                <a:cs typeface="Times New Roman"/>
              </a:rPr>
              <a:t> </a:t>
            </a:r>
            <a:r>
              <a:rPr lang="it-IT" sz="1600" i="1" dirty="0" err="1" smtClean="0">
                <a:latin typeface="Verdana" pitchFamily="34" charset="0"/>
                <a:cs typeface="Times New Roman"/>
              </a:rPr>
              <a:t>lis</a:t>
            </a:r>
            <a:r>
              <a:rPr lang="it-IT" sz="1600" i="1" dirty="0" smtClean="0">
                <a:latin typeface="Verdana" pitchFamily="34" charset="0"/>
                <a:cs typeface="Times New Roman"/>
              </a:rPr>
              <a:t> </a:t>
            </a:r>
            <a:r>
              <a:rPr lang="it-IT" sz="1600" i="1" dirty="0" err="1" smtClean="0">
                <a:latin typeface="Verdana" pitchFamily="34" charset="0"/>
                <a:cs typeface="Times New Roman"/>
              </a:rPr>
              <a:t>strissine</a:t>
            </a:r>
            <a:r>
              <a:rPr lang="it-IT" sz="1600" i="1" dirty="0" smtClean="0">
                <a:latin typeface="Verdana" pitchFamily="34" charset="0"/>
                <a:cs typeface="Times New Roman"/>
              </a:rPr>
              <a:t>. </a:t>
            </a:r>
            <a:r>
              <a:rPr lang="it-IT" sz="1600" dirty="0" smtClean="0">
                <a:latin typeface="Verdana" pitchFamily="34" charset="0"/>
                <a:cs typeface="Times New Roman"/>
              </a:rPr>
              <a:t>(alle urne) </a:t>
            </a:r>
            <a:r>
              <a:rPr lang="it-IT" sz="1600" i="1" dirty="0" err="1" smtClean="0">
                <a:latin typeface="Verdana" pitchFamily="34" charset="0"/>
                <a:cs typeface="Times New Roman"/>
              </a:rPr>
              <a:t>volubilis</a:t>
            </a:r>
            <a:r>
              <a:rPr lang="it-IT" sz="1600" i="1" dirty="0" smtClean="0">
                <a:latin typeface="Verdana" pitchFamily="34" charset="0"/>
                <a:cs typeface="Times New Roman"/>
              </a:rPr>
              <a:t> e </a:t>
            </a:r>
            <a:r>
              <a:rPr lang="it-IT" sz="1600" i="1" dirty="0" err="1" smtClean="0">
                <a:latin typeface="Verdana" pitchFamily="34" charset="0"/>
                <a:cs typeface="Times New Roman"/>
              </a:rPr>
              <a:t>puedin</a:t>
            </a:r>
            <a:r>
              <a:rPr lang="it-IT" sz="1600" i="1" dirty="0" smtClean="0">
                <a:latin typeface="Verdana" pitchFamily="34" charset="0"/>
                <a:cs typeface="Times New Roman"/>
              </a:rPr>
              <a:t> </a:t>
            </a:r>
            <a:r>
              <a:rPr lang="it-IT" sz="1600" i="1" dirty="0" err="1" smtClean="0">
                <a:latin typeface="Verdana" pitchFamily="34" charset="0"/>
                <a:cs typeface="Times New Roman"/>
              </a:rPr>
              <a:t>zujà</a:t>
            </a:r>
            <a:r>
              <a:rPr lang="it-IT" sz="1600" i="1" dirty="0" smtClean="0">
                <a:latin typeface="Verdana" pitchFamily="34" charset="0"/>
                <a:cs typeface="Times New Roman"/>
              </a:rPr>
              <a:t> </a:t>
            </a:r>
            <a:r>
              <a:rPr lang="it-IT" sz="1600" i="1" dirty="0" err="1" smtClean="0">
                <a:latin typeface="Verdana" pitchFamily="34" charset="0"/>
                <a:cs typeface="Times New Roman"/>
              </a:rPr>
              <a:t>qualchi</a:t>
            </a:r>
            <a:r>
              <a:rPr lang="it-IT" sz="1600" i="1" dirty="0" smtClean="0">
                <a:latin typeface="Verdana" pitchFamily="34" charset="0"/>
                <a:cs typeface="Times New Roman"/>
              </a:rPr>
              <a:t> brut tîr </a:t>
            </a:r>
            <a:r>
              <a:rPr lang="it-IT" sz="1600" dirty="0" smtClean="0">
                <a:latin typeface="Verdana" pitchFamily="34" charset="0"/>
                <a:cs typeface="Times New Roman"/>
              </a:rPr>
              <a:t> </a:t>
            </a:r>
          </a:p>
          <a:p>
            <a:pPr algn="just">
              <a:buNone/>
            </a:pPr>
            <a:r>
              <a:rPr lang="it-IT" sz="1600" dirty="0" smtClean="0">
                <a:latin typeface="Verdana" pitchFamily="34" charset="0"/>
                <a:cs typeface="Times New Roman"/>
              </a:rPr>
              <a:t>	(</a:t>
            </a:r>
            <a:r>
              <a:rPr lang="it-IT" sz="1600" i="1" dirty="0" err="1" smtClean="0">
                <a:latin typeface="Verdana" pitchFamily="34" charset="0"/>
                <a:cs typeface="Times New Roman"/>
              </a:rPr>
              <a:t>Zaneto</a:t>
            </a:r>
            <a:r>
              <a:rPr lang="it-IT" sz="1600" i="1" dirty="0" smtClean="0">
                <a:latin typeface="Verdana" pitchFamily="34" charset="0"/>
                <a:cs typeface="Times New Roman"/>
              </a:rPr>
              <a:t> </a:t>
            </a:r>
            <a:r>
              <a:rPr lang="it-IT" sz="1600" dirty="0" smtClean="0">
                <a:latin typeface="Verdana" pitchFamily="34" charset="0"/>
                <a:cs typeface="Times New Roman"/>
              </a:rPr>
              <a:t>don Giovanni </a:t>
            </a:r>
            <a:r>
              <a:rPr lang="it-IT" sz="1600" dirty="0" err="1" smtClean="0">
                <a:latin typeface="Verdana" pitchFamily="34" charset="0"/>
                <a:cs typeface="Times New Roman"/>
              </a:rPr>
              <a:t>Schiff</a:t>
            </a:r>
            <a:r>
              <a:rPr lang="it-IT" sz="1600" dirty="0" smtClean="0">
                <a:latin typeface="Verdana" pitchFamily="34" charset="0"/>
                <a:cs typeface="Times New Roman"/>
              </a:rPr>
              <a:t> «La Vita cattolica»)</a:t>
            </a:r>
          </a:p>
          <a:p>
            <a:pPr algn="just">
              <a:buNone/>
            </a:pPr>
            <a:endParaRPr lang="it-IT" sz="1800" i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im22191.jpg.r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140968"/>
            <a:ext cx="4362450" cy="3486150"/>
          </a:xfrm>
          <a:prstGeom prst="rect">
            <a:avLst/>
          </a:prstGeom>
        </p:spPr>
      </p:pic>
      <p:pic>
        <p:nvPicPr>
          <p:cNvPr id="5" name="Immagine 4" descr="Scan21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175760" cy="28041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600" b="1" dirty="0" smtClean="0">
                <a:latin typeface="Verdana" pitchFamily="34" charset="0"/>
              </a:rPr>
              <a:t>Prima tornata  marzo aprile 1946</a:t>
            </a:r>
          </a:p>
          <a:p>
            <a:pPr>
              <a:buNone/>
            </a:pPr>
            <a:endParaRPr lang="it-IT" sz="10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66 Comuni  (</a:t>
            </a:r>
            <a:r>
              <a:rPr lang="it-IT" sz="1600" dirty="0" smtClean="0">
                <a:latin typeface="Verdana" pitchFamily="34" charset="0"/>
              </a:rPr>
              <a:t>Udine 7 aprile  Pordenone Tolmezzo 31 marzo</a:t>
            </a:r>
            <a:r>
              <a:rPr lang="it-IT" sz="1800" dirty="0" smtClean="0">
                <a:latin typeface="Verdana" pitchFamily="34" charset="0"/>
              </a:rPr>
              <a:t>)</a:t>
            </a:r>
          </a:p>
          <a:p>
            <a:pPr>
              <a:buNone/>
            </a:pPr>
            <a:endParaRPr lang="it-IT" sz="10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33 alla sinistra 30 alla </a:t>
            </a:r>
            <a:r>
              <a:rPr lang="it-IT" sz="1800" dirty="0" err="1" smtClean="0">
                <a:latin typeface="Verdana" pitchFamily="34" charset="0"/>
              </a:rPr>
              <a:t>DC</a:t>
            </a:r>
            <a:r>
              <a:rPr lang="it-IT" sz="1800" dirty="0" smtClean="0">
                <a:latin typeface="Verdana" pitchFamily="34" charset="0"/>
              </a:rPr>
              <a:t>, 3 a liste indipendenti </a:t>
            </a:r>
          </a:p>
          <a:p>
            <a:pPr>
              <a:buNone/>
            </a:pPr>
            <a:r>
              <a:rPr lang="it-IT" sz="1600" dirty="0" smtClean="0">
                <a:latin typeface="Verdana" pitchFamily="34" charset="0"/>
              </a:rPr>
              <a:t>(a Udine Dc maggioranza relativa, ma meno di PCI e PSI insieme)</a:t>
            </a:r>
          </a:p>
          <a:p>
            <a:pPr>
              <a:buNone/>
            </a:pPr>
            <a:endParaRPr lang="it-IT" sz="10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Successo Dc e PSI superiore aspettative. Contrario per PCI, </a:t>
            </a: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	</a:t>
            </a:r>
            <a:r>
              <a:rPr lang="it-IT" sz="1800" dirty="0" err="1" smtClean="0">
                <a:latin typeface="Verdana" pitchFamily="34" charset="0"/>
              </a:rPr>
              <a:t>PdA</a:t>
            </a:r>
            <a:r>
              <a:rPr lang="it-IT" sz="1800" dirty="0" smtClean="0">
                <a:latin typeface="Verdana" pitchFamily="34" charset="0"/>
              </a:rPr>
              <a:t> pochi voti</a:t>
            </a:r>
          </a:p>
          <a:p>
            <a:pPr>
              <a:buNone/>
            </a:pPr>
            <a:endParaRPr lang="it-IT" sz="18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600" b="1" dirty="0" smtClean="0">
                <a:latin typeface="Verdana" pitchFamily="34" charset="0"/>
              </a:rPr>
              <a:t>Seconda tornata  </a:t>
            </a:r>
            <a:r>
              <a:rPr lang="it-IT" sz="1600" b="1" dirty="0" smtClean="0">
                <a:latin typeface="Verdana" pitchFamily="34" charset="0"/>
              </a:rPr>
              <a:t>ottobre 1946</a:t>
            </a:r>
            <a:endParaRPr lang="it-IT" sz="1600" b="1" dirty="0" smtClean="0">
              <a:latin typeface="Verdana" pitchFamily="34" charset="0"/>
            </a:endParaRPr>
          </a:p>
          <a:p>
            <a:pPr>
              <a:buNone/>
            </a:pPr>
            <a:endParaRPr lang="it-IT" sz="1000" b="1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600" dirty="0" smtClean="0">
                <a:latin typeface="Verdana" pitchFamily="34" charset="0"/>
              </a:rPr>
              <a:t>95 Comuni</a:t>
            </a:r>
          </a:p>
          <a:p>
            <a:pPr>
              <a:buNone/>
            </a:pPr>
            <a:r>
              <a:rPr lang="it-IT" sz="1600" dirty="0" smtClean="0">
                <a:latin typeface="Verdana" pitchFamily="34" charset="0"/>
              </a:rPr>
              <a:t>52 alla </a:t>
            </a:r>
            <a:r>
              <a:rPr lang="it-IT" sz="1600" dirty="0" err="1" smtClean="0">
                <a:latin typeface="Verdana" pitchFamily="34" charset="0"/>
              </a:rPr>
              <a:t>DC</a:t>
            </a:r>
            <a:endParaRPr lang="it-IT" sz="1600" dirty="0" smtClean="0">
              <a:latin typeface="Verdana" pitchFamily="34" charset="0"/>
            </a:endParaRPr>
          </a:p>
          <a:p>
            <a:pPr>
              <a:buNone/>
            </a:pPr>
            <a:endParaRPr lang="it-IT" sz="1800" b="1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600" b="1" dirty="0" smtClean="0">
                <a:latin typeface="Verdana" pitchFamily="34" charset="0"/>
              </a:rPr>
              <a:t>Terza tornata  giugno luglio 1947</a:t>
            </a:r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r>
              <a:rPr lang="it-IT" sz="1600" dirty="0" smtClean="0">
                <a:latin typeface="Verdana" pitchFamily="34" charset="0"/>
              </a:rPr>
              <a:t>Ventina di comuni che avevano avuto modifiche territoriali e ricostituzioni:</a:t>
            </a:r>
          </a:p>
          <a:p>
            <a:pPr>
              <a:buNone/>
            </a:pPr>
            <a:r>
              <a:rPr lang="it-IT" sz="1600" dirty="0" smtClean="0">
                <a:latin typeface="Verdana" pitchFamily="34" charset="0"/>
              </a:rPr>
              <a:t>	sinistre 45%; DC 20%; 35% indipendenti.</a:t>
            </a:r>
            <a:endParaRPr lang="it-IT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REFERENDUM E COSTITUENTE</a:t>
            </a:r>
          </a:p>
          <a:p>
            <a:pPr algn="just">
              <a:buNone/>
            </a:pPr>
            <a:endParaRPr lang="it-IT" sz="1800" b="1" dirty="0" smtClean="0">
              <a:latin typeface="Verdana" pitchFamily="34" charset="0"/>
            </a:endParaRPr>
          </a:p>
          <a:p>
            <a:pPr algn="just">
              <a:buNone/>
            </a:pPr>
            <a:endParaRPr lang="it-IT" sz="1800" b="1" dirty="0">
              <a:latin typeface="Verdana" pitchFamily="34" charset="0"/>
            </a:endParaRPr>
          </a:p>
        </p:txBody>
      </p:sp>
      <p:pic>
        <p:nvPicPr>
          <p:cNvPr id="5" name="Immagine 4" descr="RAGAZ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293096"/>
            <a:ext cx="2181225" cy="2095500"/>
          </a:xfrm>
          <a:prstGeom prst="rect">
            <a:avLst/>
          </a:prstGeom>
        </p:spPr>
      </p:pic>
      <p:pic>
        <p:nvPicPr>
          <p:cNvPr id="6" name="Immagine 5" descr="Scan2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2448272" cy="3038906"/>
          </a:xfrm>
          <a:prstGeom prst="rect">
            <a:avLst/>
          </a:prstGeom>
        </p:spPr>
      </p:pic>
      <p:pic>
        <p:nvPicPr>
          <p:cNvPr id="7" name="Immagine 6" descr="Scan21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340768"/>
            <a:ext cx="4328160" cy="478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Liberazione Ud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4032448" cy="3222437"/>
          </a:xfrm>
          <a:prstGeom prst="rect">
            <a:avLst/>
          </a:prstGeom>
        </p:spPr>
      </p:pic>
      <p:pic>
        <p:nvPicPr>
          <p:cNvPr id="5" name="Immagine 4" descr="A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843370"/>
            <a:ext cx="4490080" cy="3711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18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Scelta repubblicana in tutti i partiti principali</a:t>
            </a: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Anche DC (Tessitori giovani sindacalisti)</a:t>
            </a: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PLI x libera scelta, ma i pro repubblica escono</a:t>
            </a: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Monarchici si riorganizzano, appoggio indiretto </a:t>
            </a:r>
            <a:r>
              <a:rPr lang="it-IT" sz="1800" dirty="0" smtClean="0">
                <a:latin typeface="Times New Roman"/>
                <a:cs typeface="Times New Roman"/>
              </a:rPr>
              <a:t>«</a:t>
            </a:r>
            <a:r>
              <a:rPr lang="it-IT" sz="1800" dirty="0" smtClean="0">
                <a:latin typeface="Verdana" pitchFamily="34" charset="0"/>
              </a:rPr>
              <a:t>Messaggero Veneto</a:t>
            </a:r>
            <a:r>
              <a:rPr lang="it-IT" sz="1800" dirty="0" smtClean="0">
                <a:latin typeface="Times New Roman"/>
                <a:cs typeface="Times New Roman"/>
              </a:rPr>
              <a:t>»</a:t>
            </a:r>
          </a:p>
          <a:p>
            <a:pPr>
              <a:buNone/>
            </a:pPr>
            <a:endParaRPr lang="it-IT" sz="1000" dirty="0" smtClean="0">
              <a:latin typeface="Verdana" pitchFamily="34" charset="0"/>
              <a:cs typeface="Times New Roman"/>
            </a:endParaRP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Dibattito su forma stato, su questione confini e trattato di pace</a:t>
            </a:r>
          </a:p>
          <a:p>
            <a:pPr>
              <a:buNone/>
            </a:pPr>
            <a:r>
              <a:rPr lang="it-IT" sz="1800" dirty="0" smtClean="0">
                <a:latin typeface="Verdana" pitchFamily="34" charset="0"/>
              </a:rPr>
              <a:t>Confronto forte su futura Costituzione e laicità dello stato tra cattolici e partiti laici</a:t>
            </a:r>
          </a:p>
          <a:p>
            <a:pPr>
              <a:buNone/>
            </a:pPr>
            <a:endParaRPr lang="it-IT" sz="18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600" i="1" dirty="0" smtClean="0">
                <a:latin typeface="Verdana" pitchFamily="34" charset="0"/>
              </a:rPr>
              <a:t>Lo stato areligioso diviene facilmente antireligioso. Lo stato senza Do diventa contro Dio, lo stato separato dalla Chiesa diviene contro la Chiesa</a:t>
            </a:r>
          </a:p>
          <a:p>
            <a:pPr>
              <a:buNone/>
            </a:pPr>
            <a:r>
              <a:rPr lang="it-IT" sz="1600" i="1" dirty="0" smtClean="0">
                <a:latin typeface="Verdana" pitchFamily="34" charset="0"/>
              </a:rPr>
              <a:t>Non vogliamo lo stato laico, ma la Religione cattolica, religione d'Italia </a:t>
            </a:r>
          </a:p>
          <a:p>
            <a:pPr algn="r">
              <a:buNone/>
            </a:pPr>
            <a:r>
              <a:rPr lang="it-IT" sz="1600" dirty="0" smtClean="0">
                <a:latin typeface="Verdana" pitchFamily="34" charset="0"/>
                <a:cs typeface="Times New Roman"/>
              </a:rPr>
              <a:t>«La Vita cattolica»</a:t>
            </a:r>
            <a:endParaRPr lang="it-IT" sz="1600" dirty="0" smtClean="0">
              <a:latin typeface="Verdana" pitchFamily="34" charset="0"/>
            </a:endParaRPr>
          </a:p>
          <a:p>
            <a:pPr>
              <a:buNone/>
            </a:pPr>
            <a:endParaRPr lang="it-IT" sz="1000" i="1" dirty="0" smtClean="0"/>
          </a:p>
          <a:p>
            <a:pPr>
              <a:buNone/>
            </a:pPr>
            <a:r>
              <a:rPr lang="it-IT" sz="1800" i="1" dirty="0" smtClean="0"/>
              <a:t>Non è lecito usare le armi spirituali per vincolare la coscienza politica dei cittadini e ciò costituisce una lesione della libertà e della democrazia</a:t>
            </a:r>
          </a:p>
          <a:p>
            <a:pPr algn="r">
              <a:buNone/>
            </a:pPr>
            <a:r>
              <a:rPr lang="it-IT" sz="1600" dirty="0" smtClean="0">
                <a:latin typeface="Verdana" pitchFamily="34" charset="0"/>
              </a:rPr>
              <a:t>(Umberto </a:t>
            </a:r>
            <a:r>
              <a:rPr lang="it-IT" sz="1600" dirty="0" err="1" smtClean="0">
                <a:latin typeface="Verdana" pitchFamily="34" charset="0"/>
              </a:rPr>
              <a:t>Zanfagnini</a:t>
            </a:r>
            <a:r>
              <a:rPr lang="it-IT" sz="1600" dirty="0" smtClean="0">
                <a:latin typeface="Verdana" pitchFamily="34" charset="0"/>
              </a:rPr>
              <a:t> PSI)</a:t>
            </a:r>
          </a:p>
          <a:p>
            <a:pPr>
              <a:buNone/>
            </a:pPr>
            <a:endParaRPr lang="it-IT" sz="1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8655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it-IT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2100" dirty="0" smtClean="0">
                <a:latin typeface="Verdana" pitchFamily="34" charset="0"/>
              </a:rPr>
              <a:t>La Repubblica  63,3%     </a:t>
            </a:r>
            <a:r>
              <a:rPr lang="en-US" sz="2100" dirty="0" smtClean="0">
                <a:latin typeface="Verdana" pitchFamily="34" charset="0"/>
              </a:rPr>
              <a:t>2653.434 </a:t>
            </a:r>
            <a:r>
              <a:rPr lang="en-US" sz="2100" dirty="0" err="1" smtClean="0">
                <a:latin typeface="Verdana" pitchFamily="34" charset="0"/>
              </a:rPr>
              <a:t>voti</a:t>
            </a:r>
            <a:r>
              <a:rPr lang="en-US" sz="2100" dirty="0" smtClean="0">
                <a:latin typeface="Verdana" pitchFamily="34" charset="0"/>
              </a:rPr>
              <a:t> </a:t>
            </a:r>
            <a:r>
              <a:rPr lang="en-US" sz="2100" dirty="0" err="1" smtClean="0">
                <a:latin typeface="Verdana" pitchFamily="34" charset="0"/>
              </a:rPr>
              <a:t>contro</a:t>
            </a:r>
            <a:r>
              <a:rPr lang="en-US" sz="2100" dirty="0" smtClean="0">
                <a:latin typeface="Verdana" pitchFamily="34" charset="0"/>
              </a:rPr>
              <a:t> 153.760.</a:t>
            </a:r>
          </a:p>
          <a:p>
            <a:pPr>
              <a:buNone/>
            </a:pPr>
            <a:r>
              <a:rPr lang="it-IT" sz="2100" dirty="0" smtClean="0">
                <a:latin typeface="Verdana" pitchFamily="34" charset="0"/>
              </a:rPr>
              <a:t>	bianche 7,25%, le nulle l'1,5%%</a:t>
            </a:r>
          </a:p>
          <a:p>
            <a:pPr>
              <a:buNone/>
            </a:pPr>
            <a:r>
              <a:rPr lang="it-IT" sz="2100" dirty="0" smtClean="0">
                <a:latin typeface="Verdana" pitchFamily="34" charset="0"/>
              </a:rPr>
              <a:t>	l'affluenza alle urne 89,2% </a:t>
            </a:r>
          </a:p>
          <a:p>
            <a:pPr>
              <a:buNone/>
            </a:pPr>
            <a:endParaRPr lang="en-US" sz="21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2100" dirty="0" smtClean="0">
                <a:latin typeface="Verdana" pitchFamily="34" charset="0"/>
              </a:rPr>
              <a:t>In 31 comuni prevale monarchia (29.907 18,5% dei voti monarchici) </a:t>
            </a:r>
            <a:r>
              <a:rPr lang="it-IT" sz="2100" dirty="0" err="1" smtClean="0">
                <a:latin typeface="Verdana" pitchFamily="34" charset="0"/>
              </a:rPr>
              <a:t>Palmanova</a:t>
            </a:r>
            <a:r>
              <a:rPr lang="it-IT" sz="2100" dirty="0" smtClean="0">
                <a:latin typeface="Verdana" pitchFamily="34" charset="0"/>
              </a:rPr>
              <a:t> (51%), Maniago (59,4%), </a:t>
            </a:r>
          </a:p>
          <a:p>
            <a:pPr>
              <a:buNone/>
            </a:pPr>
            <a:r>
              <a:rPr lang="it-IT" sz="2100" dirty="0" smtClean="0">
                <a:latin typeface="Verdana" pitchFamily="34" charset="0"/>
              </a:rPr>
              <a:t>	</a:t>
            </a:r>
          </a:p>
          <a:p>
            <a:pPr>
              <a:buNone/>
            </a:pPr>
            <a:r>
              <a:rPr lang="it-IT" sz="2100" dirty="0" smtClean="0">
                <a:latin typeface="Verdana" pitchFamily="34" charset="0"/>
              </a:rPr>
              <a:t>in alcuni piccoli comuni la percentuale pro monarchia elevata:</a:t>
            </a:r>
          </a:p>
          <a:p>
            <a:pPr>
              <a:buNone/>
            </a:pPr>
            <a:r>
              <a:rPr lang="it-IT" sz="2100" dirty="0" smtClean="0">
                <a:latin typeface="Verdana" pitchFamily="34" charset="0"/>
              </a:rPr>
              <a:t>	</a:t>
            </a:r>
            <a:r>
              <a:rPr lang="it-IT" sz="2100" dirty="0" err="1" smtClean="0">
                <a:latin typeface="Verdana" pitchFamily="34" charset="0"/>
              </a:rPr>
              <a:t>Stregna</a:t>
            </a:r>
            <a:r>
              <a:rPr lang="it-IT" sz="2100" dirty="0" smtClean="0">
                <a:latin typeface="Verdana" pitchFamily="34" charset="0"/>
              </a:rPr>
              <a:t> 92%  </a:t>
            </a:r>
            <a:r>
              <a:rPr lang="it-IT" sz="2100" dirty="0" err="1" smtClean="0">
                <a:latin typeface="Verdana" pitchFamily="34" charset="0"/>
              </a:rPr>
              <a:t>Moruzzo</a:t>
            </a:r>
            <a:r>
              <a:rPr lang="it-IT" sz="2100" dirty="0" smtClean="0">
                <a:latin typeface="Verdana" pitchFamily="34" charset="0"/>
              </a:rPr>
              <a:t> 80% </a:t>
            </a:r>
            <a:r>
              <a:rPr lang="it-IT" sz="2100" dirty="0" err="1" smtClean="0">
                <a:latin typeface="Verdana" pitchFamily="34" charset="0"/>
              </a:rPr>
              <a:t>Pravisdomini</a:t>
            </a:r>
            <a:r>
              <a:rPr lang="it-IT" sz="2100" dirty="0" smtClean="0">
                <a:latin typeface="Verdana" pitchFamily="34" charset="0"/>
              </a:rPr>
              <a:t> 66%  </a:t>
            </a:r>
            <a:r>
              <a:rPr lang="it-IT" sz="2100" dirty="0" err="1" smtClean="0">
                <a:latin typeface="Verdana" pitchFamily="34" charset="0"/>
              </a:rPr>
              <a:t>Fanna</a:t>
            </a:r>
            <a:r>
              <a:rPr lang="it-IT" sz="2100" dirty="0" smtClean="0">
                <a:latin typeface="Verdana" pitchFamily="34" charset="0"/>
              </a:rPr>
              <a:t> 77%   </a:t>
            </a:r>
          </a:p>
          <a:p>
            <a:pPr>
              <a:buNone/>
            </a:pPr>
            <a:r>
              <a:rPr lang="it-IT" sz="2100" dirty="0" smtClean="0">
                <a:latin typeface="Verdana" pitchFamily="34" charset="0"/>
              </a:rPr>
              <a:t>	altri comuni “monarchici”: Erto, </a:t>
            </a:r>
            <a:r>
              <a:rPr lang="it-IT" sz="2100" dirty="0" err="1" smtClean="0">
                <a:latin typeface="Verdana" pitchFamily="34" charset="0"/>
              </a:rPr>
              <a:t>Claut</a:t>
            </a:r>
            <a:r>
              <a:rPr lang="it-IT" sz="2100" dirty="0" smtClean="0">
                <a:latin typeface="Verdana" pitchFamily="34" charset="0"/>
              </a:rPr>
              <a:t>, </a:t>
            </a:r>
            <a:r>
              <a:rPr lang="it-IT" sz="2100" dirty="0" err="1" smtClean="0">
                <a:latin typeface="Verdana" pitchFamily="34" charset="0"/>
              </a:rPr>
              <a:t>Cimolais</a:t>
            </a:r>
            <a:r>
              <a:rPr lang="it-IT" sz="2100" dirty="0" smtClean="0">
                <a:latin typeface="Verdana" pitchFamily="34" charset="0"/>
              </a:rPr>
              <a:t> </a:t>
            </a:r>
            <a:r>
              <a:rPr lang="it-IT" sz="2100" dirty="0" err="1" smtClean="0">
                <a:latin typeface="Verdana" pitchFamily="34" charset="0"/>
              </a:rPr>
              <a:t>Ravascletto</a:t>
            </a:r>
            <a:r>
              <a:rPr lang="it-IT" sz="2100" dirty="0" smtClean="0">
                <a:latin typeface="Verdana" pitchFamily="34" charset="0"/>
              </a:rPr>
              <a:t>, </a:t>
            </a:r>
            <a:r>
              <a:rPr lang="it-IT" sz="2100" dirty="0" err="1" smtClean="0">
                <a:latin typeface="Verdana" pitchFamily="34" charset="0"/>
              </a:rPr>
              <a:t>Cercivento</a:t>
            </a:r>
            <a:r>
              <a:rPr lang="it-IT" sz="2100" dirty="0" smtClean="0">
                <a:latin typeface="Verdana" pitchFamily="34" charset="0"/>
              </a:rPr>
              <a:t>, </a:t>
            </a:r>
            <a:r>
              <a:rPr lang="it-IT" sz="2100" dirty="0" err="1" smtClean="0">
                <a:latin typeface="Verdana" pitchFamily="34" charset="0"/>
              </a:rPr>
              <a:t>Raveo</a:t>
            </a:r>
            <a:r>
              <a:rPr lang="it-IT" sz="2100" dirty="0" smtClean="0">
                <a:latin typeface="Verdana" pitchFamily="34" charset="0"/>
              </a:rPr>
              <a:t> </a:t>
            </a:r>
            <a:r>
              <a:rPr lang="it-IT" sz="2100" dirty="0" err="1" smtClean="0">
                <a:latin typeface="Verdana" pitchFamily="34" charset="0"/>
              </a:rPr>
              <a:t>Sedegliano</a:t>
            </a:r>
            <a:endParaRPr lang="it-IT" sz="2100" dirty="0" smtClean="0">
              <a:latin typeface="Verdana" pitchFamily="34" charset="0"/>
            </a:endParaRPr>
          </a:p>
          <a:p>
            <a:pPr>
              <a:buNone/>
            </a:pPr>
            <a:endParaRPr lang="it-IT" sz="21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2100" dirty="0" smtClean="0">
                <a:latin typeface="Verdana" pitchFamily="34" charset="0"/>
              </a:rPr>
              <a:t>Comune a quasi tutte queste le località </a:t>
            </a:r>
            <a:r>
              <a:rPr lang="en-US" sz="2100" dirty="0" smtClean="0">
                <a:latin typeface="Verdana" pitchFamily="34" charset="0"/>
              </a:rPr>
              <a:t>la </a:t>
            </a:r>
            <a:r>
              <a:rPr lang="en-US" sz="2100" dirty="0" err="1" smtClean="0">
                <a:latin typeface="Verdana" pitchFamily="34" charset="0"/>
              </a:rPr>
              <a:t>maggioranza</a:t>
            </a:r>
            <a:r>
              <a:rPr lang="en-US" sz="2100" dirty="0" smtClean="0">
                <a:latin typeface="Verdana" pitchFamily="34" charset="0"/>
              </a:rPr>
              <a:t> </a:t>
            </a:r>
            <a:r>
              <a:rPr lang="en-US" sz="2100" dirty="0" err="1" smtClean="0">
                <a:latin typeface="Verdana" pitchFamily="34" charset="0"/>
              </a:rPr>
              <a:t>assoluta</a:t>
            </a:r>
            <a:r>
              <a:rPr lang="en-US" sz="2100" dirty="0" smtClean="0">
                <a:latin typeface="Verdana" pitchFamily="34" charset="0"/>
              </a:rPr>
              <a:t> </a:t>
            </a:r>
            <a:r>
              <a:rPr lang="en-US" sz="2100" dirty="0" err="1" smtClean="0">
                <a:latin typeface="Verdana" pitchFamily="34" charset="0"/>
              </a:rPr>
              <a:t>dei</a:t>
            </a:r>
            <a:r>
              <a:rPr lang="en-US" sz="2100" dirty="0" smtClean="0">
                <a:latin typeface="Verdana" pitchFamily="34" charset="0"/>
              </a:rPr>
              <a:t> </a:t>
            </a:r>
            <a:r>
              <a:rPr lang="en-US" sz="2100" dirty="0" err="1" smtClean="0">
                <a:latin typeface="Verdana" pitchFamily="34" charset="0"/>
              </a:rPr>
              <a:t>voti</a:t>
            </a:r>
            <a:r>
              <a:rPr lang="en-US" sz="2100" dirty="0" smtClean="0">
                <a:latin typeface="Verdana" pitchFamily="34" charset="0"/>
              </a:rPr>
              <a:t> DC per la </a:t>
            </a:r>
            <a:r>
              <a:rPr lang="en-US" sz="2100" dirty="0" err="1" smtClean="0">
                <a:latin typeface="Verdana" pitchFamily="34" charset="0"/>
              </a:rPr>
              <a:t>Costituente</a:t>
            </a:r>
            <a:endParaRPr lang="en-US" sz="21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2100" dirty="0" smtClean="0">
                <a:latin typeface="Verdana" pitchFamily="34" charset="0"/>
              </a:rPr>
              <a:t>Circa 50.000 voti DC alla monarchia (oggetto di dure polemiche successive)</a:t>
            </a: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2400" b="1" dirty="0" smtClean="0">
                <a:latin typeface="Verdana" pitchFamily="34" charset="0"/>
              </a:rPr>
              <a:t>Per la Costituente  </a:t>
            </a:r>
          </a:p>
          <a:p>
            <a:pPr>
              <a:buNone/>
            </a:pPr>
            <a:endParaRPr lang="it-IT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2000" dirty="0" smtClean="0">
                <a:latin typeface="Verdana" pitchFamily="34" charset="0"/>
              </a:rPr>
              <a:t>435.792 voti validi: </a:t>
            </a:r>
          </a:p>
          <a:p>
            <a:pPr>
              <a:lnSpc>
                <a:spcPct val="150000"/>
              </a:lnSpc>
              <a:buNone/>
            </a:pPr>
            <a:r>
              <a:rPr lang="it-IT" sz="2000" dirty="0" smtClean="0">
                <a:latin typeface="Verdana" pitchFamily="34" charset="0"/>
              </a:rPr>
              <a:t>DC  200.845 voti    socialisti 137.055       PCI 60.509il Partito d'Azione 11.987, Uomo Qualunque 11.912, l'Unione Democratica nazionale 8.141, i repubblicani 5.344. </a:t>
            </a:r>
          </a:p>
          <a:p>
            <a:pPr>
              <a:buNone/>
            </a:pPr>
            <a:endParaRPr lang="it-IT" sz="20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2000" dirty="0" smtClean="0">
                <a:latin typeface="Verdana" pitchFamily="34" charset="0"/>
              </a:rPr>
              <a:t>Risulteranno eletti </a:t>
            </a:r>
          </a:p>
          <a:p>
            <a:pPr>
              <a:lnSpc>
                <a:spcPct val="150000"/>
              </a:lnSpc>
              <a:buNone/>
            </a:pPr>
            <a:r>
              <a:rPr lang="it-IT" sz="2000" dirty="0" smtClean="0">
                <a:latin typeface="Verdana" pitchFamily="34" charset="0"/>
              </a:rPr>
              <a:t>Cinque democristiani (</a:t>
            </a:r>
            <a:r>
              <a:rPr lang="it-IT" sz="2000" dirty="0" err="1" smtClean="0">
                <a:latin typeface="Verdana" pitchFamily="34" charset="0"/>
              </a:rPr>
              <a:t>Schiratti</a:t>
            </a:r>
            <a:r>
              <a:rPr lang="it-IT" sz="2000" dirty="0" smtClean="0">
                <a:latin typeface="Verdana" pitchFamily="34" charset="0"/>
              </a:rPr>
              <a:t>, Tessitori, </a:t>
            </a:r>
            <a:r>
              <a:rPr lang="it-IT" sz="2000" dirty="0" err="1" smtClean="0">
                <a:latin typeface="Verdana" pitchFamily="34" charset="0"/>
              </a:rPr>
              <a:t>Fantoni</a:t>
            </a:r>
            <a:r>
              <a:rPr lang="it-IT" sz="2000" dirty="0" smtClean="0">
                <a:latin typeface="Verdana" pitchFamily="34" charset="0"/>
              </a:rPr>
              <a:t>,  </a:t>
            </a:r>
            <a:r>
              <a:rPr lang="it-IT" sz="2000" dirty="0" err="1" smtClean="0">
                <a:latin typeface="Verdana" pitchFamily="34" charset="0"/>
              </a:rPr>
              <a:t>Garlato</a:t>
            </a:r>
            <a:r>
              <a:rPr lang="it-IT" sz="2000" dirty="0" smtClean="0">
                <a:latin typeface="Verdana" pitchFamily="34" charset="0"/>
              </a:rPr>
              <a:t>, </a:t>
            </a:r>
            <a:r>
              <a:rPr lang="it-IT" sz="2000" dirty="0" err="1" smtClean="0">
                <a:latin typeface="Verdana" pitchFamily="34" charset="0"/>
              </a:rPr>
              <a:t>Gortani</a:t>
            </a:r>
            <a:r>
              <a:rPr lang="it-IT" sz="2000" dirty="0" smtClean="0">
                <a:latin typeface="Verdana" pitchFamily="34" charset="0"/>
              </a:rPr>
              <a:t>) </a:t>
            </a:r>
          </a:p>
          <a:p>
            <a:pPr>
              <a:lnSpc>
                <a:spcPct val="150000"/>
              </a:lnSpc>
              <a:buNone/>
            </a:pPr>
            <a:r>
              <a:rPr lang="it-IT" sz="2000" dirty="0" smtClean="0">
                <a:latin typeface="Verdana" pitchFamily="34" charset="0"/>
              </a:rPr>
              <a:t>tre socialisti (</a:t>
            </a:r>
            <a:r>
              <a:rPr lang="it-IT" sz="2000" dirty="0" err="1" smtClean="0">
                <a:latin typeface="Verdana" pitchFamily="34" charset="0"/>
              </a:rPr>
              <a:t>Cosattini</a:t>
            </a:r>
            <a:r>
              <a:rPr lang="it-IT" sz="2000" dirty="0" smtClean="0">
                <a:latin typeface="Verdana" pitchFamily="34" charset="0"/>
              </a:rPr>
              <a:t>, </a:t>
            </a:r>
            <a:r>
              <a:rPr lang="it-IT" sz="2000" dirty="0" err="1" smtClean="0">
                <a:latin typeface="Verdana" pitchFamily="34" charset="0"/>
              </a:rPr>
              <a:t>Pieri</a:t>
            </a:r>
            <a:r>
              <a:rPr lang="it-IT" sz="2000" dirty="0" smtClean="0">
                <a:latin typeface="Verdana" pitchFamily="34" charset="0"/>
              </a:rPr>
              <a:t>, Piemonte)</a:t>
            </a:r>
          </a:p>
          <a:p>
            <a:pPr>
              <a:lnSpc>
                <a:spcPct val="150000"/>
              </a:lnSpc>
              <a:buNone/>
            </a:pPr>
            <a:r>
              <a:rPr lang="it-IT" sz="2000" dirty="0" smtClean="0">
                <a:latin typeface="Verdana" pitchFamily="34" charset="0"/>
              </a:rPr>
              <a:t>un comunista (Pellegrini)</a:t>
            </a:r>
          </a:p>
          <a:p>
            <a:pPr>
              <a:buNone/>
            </a:pPr>
            <a:endParaRPr lang="it-IT" sz="20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2400" dirty="0" smtClean="0">
                <a:latin typeface="Verdana" pitchFamily="34" charset="0"/>
              </a:rPr>
              <a:t>Polemiche su esito referendum</a:t>
            </a:r>
            <a:endParaRPr lang="it-IT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1948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18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600" b="1" dirty="0" smtClean="0">
                <a:latin typeface="Verdana" pitchFamily="34" charset="0"/>
              </a:rPr>
              <a:t>DC 56,9%</a:t>
            </a:r>
            <a:r>
              <a:rPr lang="it-IT" sz="1800" dirty="0" smtClean="0">
                <a:latin typeface="Verdana" pitchFamily="34" charset="0"/>
              </a:rPr>
              <a:t> </a:t>
            </a:r>
            <a:endParaRPr lang="it-IT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600" dirty="0" smtClean="0">
                <a:latin typeface="Verdana" pitchFamily="34" charset="0"/>
              </a:rPr>
              <a:t>eletti Camera: F. Barbina, L. </a:t>
            </a:r>
            <a:r>
              <a:rPr lang="it-IT" sz="1600" dirty="0" err="1" smtClean="0">
                <a:latin typeface="Verdana" pitchFamily="34" charset="0"/>
              </a:rPr>
              <a:t>Biasutti</a:t>
            </a:r>
            <a:r>
              <a:rPr lang="it-IT" sz="1600" dirty="0" smtClean="0">
                <a:latin typeface="Verdana" pitchFamily="34" charset="0"/>
              </a:rPr>
              <a:t>, G. </a:t>
            </a:r>
            <a:r>
              <a:rPr lang="it-IT" sz="1600" dirty="0" err="1" smtClean="0">
                <a:latin typeface="Verdana" pitchFamily="34" charset="0"/>
              </a:rPr>
              <a:t>Carron</a:t>
            </a:r>
            <a:r>
              <a:rPr lang="it-IT" sz="1600" dirty="0" smtClean="0">
                <a:latin typeface="Verdana" pitchFamily="34" charset="0"/>
              </a:rPr>
              <a:t>, G. </a:t>
            </a:r>
            <a:r>
              <a:rPr lang="it-IT" sz="1600" dirty="0" err="1" smtClean="0">
                <a:latin typeface="Verdana" pitchFamily="34" charset="0"/>
              </a:rPr>
              <a:t>Garlato</a:t>
            </a:r>
            <a:r>
              <a:rPr lang="it-IT" sz="1600" dirty="0" smtClean="0">
                <a:latin typeface="Verdana" pitchFamily="34" charset="0"/>
              </a:rPr>
              <a:t>, L. </a:t>
            </a:r>
            <a:r>
              <a:rPr lang="it-IT" sz="1600" dirty="0" err="1" smtClean="0">
                <a:latin typeface="Verdana" pitchFamily="34" charset="0"/>
              </a:rPr>
              <a:t>Girolami</a:t>
            </a:r>
            <a:r>
              <a:rPr lang="it-IT" sz="1600" dirty="0" smtClean="0">
                <a:latin typeface="Verdana" pitchFamily="34" charset="0"/>
              </a:rPr>
              <a:t>, </a:t>
            </a:r>
          </a:p>
          <a:p>
            <a:pPr>
              <a:buNone/>
            </a:pPr>
            <a:r>
              <a:rPr lang="it-IT" sz="1600" dirty="0" smtClean="0">
                <a:latin typeface="Verdana" pitchFamily="34" charset="0"/>
              </a:rPr>
              <a:t>		        G. </a:t>
            </a:r>
            <a:r>
              <a:rPr lang="it-IT" sz="1600" dirty="0" err="1" smtClean="0">
                <a:latin typeface="Verdana" pitchFamily="34" charset="0"/>
              </a:rPr>
              <a:t>Schiratti</a:t>
            </a:r>
            <a:r>
              <a:rPr lang="it-IT" sz="1600" dirty="0" smtClean="0">
                <a:latin typeface="Verdana" pitchFamily="34" charset="0"/>
              </a:rPr>
              <a:t>,</a:t>
            </a:r>
          </a:p>
          <a:p>
            <a:pPr>
              <a:buNone/>
            </a:pPr>
            <a:r>
              <a:rPr lang="it-IT" sz="1600" dirty="0" smtClean="0">
                <a:latin typeface="Verdana" pitchFamily="34" charset="0"/>
              </a:rPr>
              <a:t>         Senato: L. </a:t>
            </a:r>
            <a:r>
              <a:rPr lang="it-IT" sz="1600" dirty="0" err="1" smtClean="0">
                <a:latin typeface="Verdana" pitchFamily="34" charset="0"/>
              </a:rPr>
              <a:t>Fantoni</a:t>
            </a:r>
            <a:r>
              <a:rPr lang="it-IT" sz="1600" dirty="0" smtClean="0">
                <a:latin typeface="Verdana" pitchFamily="34" charset="0"/>
              </a:rPr>
              <a:t>, T. Tessitori, M. </a:t>
            </a:r>
            <a:r>
              <a:rPr lang="it-IT" sz="1600" dirty="0" err="1" smtClean="0">
                <a:latin typeface="Verdana" pitchFamily="34" charset="0"/>
              </a:rPr>
              <a:t>Gortani</a:t>
            </a:r>
            <a:r>
              <a:rPr lang="it-IT" sz="1600" dirty="0" smtClean="0">
                <a:latin typeface="Verdana" pitchFamily="34" charset="0"/>
              </a:rPr>
              <a:t>, G. Pietra, Z. </a:t>
            </a:r>
            <a:r>
              <a:rPr lang="it-IT" sz="1600" dirty="0" err="1" smtClean="0">
                <a:latin typeface="Verdana" pitchFamily="34" charset="0"/>
              </a:rPr>
              <a:t>Tomé</a:t>
            </a:r>
            <a:endParaRPr lang="it-IT" sz="1800" dirty="0" smtClean="0">
              <a:latin typeface="Verdana" pitchFamily="34" charset="0"/>
            </a:endParaRPr>
          </a:p>
          <a:p>
            <a:pPr>
              <a:buNone/>
            </a:pPr>
            <a:endParaRPr lang="it-IT" sz="8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600" b="1" dirty="0" smtClean="0">
                <a:latin typeface="Verdana" pitchFamily="34" charset="0"/>
              </a:rPr>
              <a:t>Fronte Democratico Popolare 20,8%</a:t>
            </a:r>
          </a:p>
          <a:p>
            <a:pPr>
              <a:buNone/>
            </a:pPr>
            <a:r>
              <a:rPr lang="it-IT" sz="1600" dirty="0" smtClean="0">
                <a:latin typeface="Verdana" pitchFamily="34" charset="0"/>
              </a:rPr>
              <a:t>eletti Camera: G. Beltrame, G. </a:t>
            </a:r>
            <a:r>
              <a:rPr lang="it-IT" sz="1600" dirty="0" err="1" smtClean="0">
                <a:latin typeface="Verdana" pitchFamily="34" charset="0"/>
              </a:rPr>
              <a:t>Pratolongo</a:t>
            </a:r>
            <a:endParaRPr lang="it-IT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600" dirty="0" smtClean="0">
                <a:latin typeface="Verdana" pitchFamily="34" charset="0"/>
              </a:rPr>
              <a:t>	     Senato: A. </a:t>
            </a:r>
            <a:r>
              <a:rPr lang="it-IT" sz="1600" dirty="0" err="1" smtClean="0">
                <a:latin typeface="Verdana" pitchFamily="34" charset="0"/>
              </a:rPr>
              <a:t>Tambarin</a:t>
            </a:r>
            <a:endParaRPr lang="it-IT" sz="1600" dirty="0" smtClean="0">
              <a:latin typeface="Verdana" pitchFamily="34" charset="0"/>
            </a:endParaRPr>
          </a:p>
          <a:p>
            <a:pPr>
              <a:buNone/>
            </a:pPr>
            <a:endParaRPr lang="it-IT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600" b="1" dirty="0" smtClean="0">
                <a:latin typeface="Verdana" pitchFamily="34" charset="0"/>
              </a:rPr>
              <a:t>Unità Socialista 14,8%</a:t>
            </a:r>
          </a:p>
          <a:p>
            <a:pPr>
              <a:buNone/>
            </a:pPr>
            <a:r>
              <a:rPr lang="it-IT" sz="1600" dirty="0" smtClean="0">
                <a:latin typeface="Verdana" pitchFamily="34" charset="0"/>
              </a:rPr>
              <a:t>eletti Camera: U. </a:t>
            </a:r>
            <a:r>
              <a:rPr lang="it-IT" sz="1600" dirty="0" err="1" smtClean="0">
                <a:latin typeface="Verdana" pitchFamily="34" charset="0"/>
              </a:rPr>
              <a:t>Zanfagnini</a:t>
            </a:r>
            <a:r>
              <a:rPr lang="it-IT" sz="1600" dirty="0" smtClean="0">
                <a:latin typeface="Verdana" pitchFamily="34" charset="0"/>
              </a:rPr>
              <a:t>, C. Grassi (sostituito da G. </a:t>
            </a:r>
            <a:r>
              <a:rPr lang="it-IT" sz="1600" smtClean="0">
                <a:latin typeface="Verdana" pitchFamily="34" charset="0"/>
              </a:rPr>
              <a:t>Ceccherini)</a:t>
            </a:r>
            <a:endParaRPr lang="it-IT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600" dirty="0" smtClean="0">
                <a:latin typeface="Verdana" pitchFamily="34" charset="0"/>
              </a:rPr>
              <a:t>	     Senato: G. </a:t>
            </a:r>
            <a:r>
              <a:rPr lang="it-IT" sz="1600" dirty="0" err="1" smtClean="0">
                <a:latin typeface="Verdana" pitchFamily="34" charset="0"/>
              </a:rPr>
              <a:t>Asquini</a:t>
            </a:r>
            <a:endParaRPr lang="it-IT" sz="1600" dirty="0" smtClean="0">
              <a:latin typeface="Verdana" pitchFamily="34" charset="0"/>
            </a:endParaRPr>
          </a:p>
          <a:p>
            <a:pPr>
              <a:buNone/>
            </a:pPr>
            <a:endParaRPr lang="it-IT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600" dirty="0" smtClean="0">
                <a:latin typeface="Verdana" pitchFamily="34" charset="0"/>
              </a:rPr>
              <a:t>Blocco Nazionale 2,3% </a:t>
            </a:r>
          </a:p>
          <a:p>
            <a:pPr>
              <a:buNone/>
            </a:pPr>
            <a:endParaRPr lang="it-IT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it-IT" sz="1600" dirty="0" smtClean="0">
                <a:latin typeface="Verdana" pitchFamily="34" charset="0"/>
              </a:rPr>
              <a:t>MSI  1,3 %</a:t>
            </a:r>
            <a:endParaRPr lang="it-IT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54013">
              <a:buFont typeface="Wingdings" pitchFamily="2" charset="2"/>
              <a:buChar char="Ø"/>
            </a:pPr>
            <a:endParaRPr lang="it-IT" sz="2800" dirty="0" smtClean="0"/>
          </a:p>
          <a:p>
            <a:pPr marL="354013" indent="-354013">
              <a:buNone/>
            </a:pPr>
            <a:endParaRPr lang="it-IT" sz="2800" dirty="0"/>
          </a:p>
        </p:txBody>
      </p:sp>
      <p:pic>
        <p:nvPicPr>
          <p:cNvPr id="5" name="Picture 2" descr="C:\Documents and Settings\User\Desktop\Lezione USR\materiale di lavoro\Confini 1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4104456" cy="5258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Friuli terra di confine</a:t>
            </a:r>
          </a:p>
          <a:p>
            <a:pPr algn="ctr">
              <a:buNone/>
            </a:pPr>
            <a:endParaRPr lang="it-IT" sz="1050" b="1" i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it-IT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Provincia di Udine è esclusa dal rientro nella piena sovranità del Governo Italiano alla fine del 1945.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Rimane fino al settembre 1947 l’</a:t>
            </a:r>
            <a:r>
              <a:rPr lang="it-IT" sz="1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Allied</a:t>
            </a:r>
            <a:r>
              <a:rPr lang="it-IT" sz="1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Military</a:t>
            </a:r>
            <a:r>
              <a:rPr lang="it-IT" sz="1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Government</a:t>
            </a:r>
            <a:r>
              <a:rPr lang="it-IT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nella figura del </a:t>
            </a:r>
            <a:r>
              <a:rPr lang="it-IT" sz="1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Provincial</a:t>
            </a:r>
            <a:r>
              <a:rPr lang="it-IT" sz="1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Commissioner</a:t>
            </a:r>
            <a:endParaRPr lang="it-IT" sz="18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it-IT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Motivazione formale: controllo vie comunicazione con Austria e Germania meridionale; reali motivazioni: presenza militare in area sensibile a tensioni politiche e territoriali.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Competenze: </a:t>
            </a:r>
          </a:p>
          <a:p>
            <a:pPr marL="0" indent="0" algn="just"/>
            <a:r>
              <a:rPr lang="it-IT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possibilità di sospendere o modificare atti legislativi italiani;</a:t>
            </a:r>
          </a:p>
          <a:p>
            <a:pPr marL="0" indent="0" algn="just"/>
            <a:r>
              <a:rPr lang="it-IT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Autorizzare stampa di giornali e manifesti, manifestazioni pubbliche</a:t>
            </a:r>
          </a:p>
          <a:p>
            <a:pPr marL="0" indent="0" algn="just"/>
            <a:r>
              <a:rPr lang="it-IT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Ratifica degli atti delle amministrazioni pubbliche</a:t>
            </a:r>
          </a:p>
          <a:p>
            <a:pPr marL="0" indent="0" algn="just"/>
            <a:r>
              <a:rPr lang="it-IT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Ratifica degli accordi sindacali</a:t>
            </a:r>
          </a:p>
          <a:p>
            <a:pPr marL="0" indent="0" algn="just"/>
            <a:r>
              <a:rPr lang="it-IT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Approvazione trimestrale dei bilanci di Comuni e Provincia</a:t>
            </a:r>
          </a:p>
          <a:p>
            <a:pPr marL="0" indent="0" algn="just"/>
            <a:endParaRPr lang="it-IT" sz="20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it-IT" sz="20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Desktop\Lezione USR\materiale di lavoro\Confini 1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6822" y="674630"/>
            <a:ext cx="3890356" cy="5365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Desktop\Lezione USR\materiale di lavoro\Confini 1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625" y="765175"/>
            <a:ext cx="4068750" cy="536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7992888" cy="5760640"/>
          </a:xfrm>
        </p:spPr>
        <p:txBody>
          <a:bodyPr>
            <a:normAutofit/>
          </a:bodyPr>
          <a:lstStyle/>
          <a:p>
            <a:pPr algn="just"/>
            <a:r>
              <a:rPr lang="it-IT" sz="1800" dirty="0" smtClean="0">
                <a:solidFill>
                  <a:srgbClr val="FF0000"/>
                </a:solidFill>
                <a:latin typeface="Verdana" pitchFamily="34" charset="0"/>
              </a:rPr>
              <a:t>Le tensioni internazionali e il problema del Trattato di Pace si riflettono anche sulla Provincia di Udine</a:t>
            </a:r>
          </a:p>
          <a:p>
            <a:pPr algn="just"/>
            <a:endParaRPr lang="it-IT" sz="1800" dirty="0">
              <a:solidFill>
                <a:srgbClr val="FF0000"/>
              </a:solidFill>
              <a:latin typeface="Verdana" pitchFamily="34" charset="0"/>
            </a:endParaRPr>
          </a:p>
          <a:p>
            <a:pPr algn="l"/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</a:rPr>
              <a:t>30 marzo - 2 aprile 1946 visita della </a:t>
            </a:r>
            <a:r>
              <a:rPr lang="it-IT" sz="1800" i="1" dirty="0" smtClean="0">
                <a:solidFill>
                  <a:schemeClr val="tx1"/>
                </a:solidFill>
                <a:latin typeface="Verdana" pitchFamily="34" charset="0"/>
              </a:rPr>
              <a:t>Commissione interalleata di indagine sulle zone di confine 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</a:rPr>
              <a:t>visita le località vicine ala linea di demarcazione, dal </a:t>
            </a:r>
            <a:r>
              <a:rPr lang="it-IT" sz="1800" dirty="0" err="1" smtClean="0">
                <a:solidFill>
                  <a:schemeClr val="tx1"/>
                </a:solidFill>
                <a:latin typeface="Verdana" pitchFamily="34" charset="0"/>
              </a:rPr>
              <a:t>Cividalese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</a:rPr>
              <a:t> al </a:t>
            </a:r>
            <a:r>
              <a:rPr lang="it-IT" sz="1800" dirty="0" err="1" smtClean="0">
                <a:solidFill>
                  <a:schemeClr val="tx1"/>
                </a:solidFill>
                <a:latin typeface="Verdana" pitchFamily="34" charset="0"/>
              </a:rPr>
              <a:t>Tarvisiano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</a:rPr>
              <a:t>, trovando manifestazione a favore soprattutto dell’Italia, ma anche della Jugoslavia </a:t>
            </a:r>
          </a:p>
          <a:p>
            <a:pPr algn="l"/>
            <a:endParaRPr lang="it-IT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</a:rPr>
              <a:t>Sorgono immediatamente gruppi e organizzazioni coperte, finalizzate a contrastare le rivendicazioni jugoslave, tenendo sotto controllo persone e aree potenzialmente favorevoli, con attività di informazione, controinformazione, intimidazione, supportate da quadri dell’esercito italiano in ricostituzione e da uffici governativi. </a:t>
            </a:r>
          </a:p>
          <a:p>
            <a:pPr algn="l"/>
            <a:r>
              <a:rPr lang="it-IT" sz="1800" i="1" dirty="0" smtClean="0">
                <a:solidFill>
                  <a:srgbClr val="0070C0"/>
                </a:solidFill>
                <a:latin typeface="Verdana" pitchFamily="34" charset="0"/>
              </a:rPr>
              <a:t>Organizzazione 0  Terzo Corpo CVL  Bande Tricolori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La Brig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124744"/>
            <a:ext cx="1820000" cy="244827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it-IT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caso particolare: </a:t>
            </a:r>
            <a:r>
              <a:rPr lang="it-IT" sz="18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Tarvisiano</a:t>
            </a:r>
            <a:r>
              <a:rPr lang="it-IT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it-IT" sz="18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</a:t>
            </a:r>
            <a:r>
              <a:rPr lang="it-IT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Canale</a:t>
            </a:r>
            <a:endParaRPr lang="it-IT" sz="1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A Tarvisio ai primi di maggio 1945 viene trasferita dai britannici la Brigata Ebraica, che vi si ferma tutta l’estate.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600" dirty="0" smtClean="0">
                <a:solidFill>
                  <a:srgbClr val="002060"/>
                </a:solidFill>
              </a:rPr>
              <a:t>Durante la visita della Commissione interalleata in  </a:t>
            </a:r>
            <a:r>
              <a:rPr lang="it-IT" sz="1600" dirty="0" err="1" smtClean="0">
                <a:solidFill>
                  <a:srgbClr val="002060"/>
                </a:solidFill>
              </a:rPr>
              <a:t>Val</a:t>
            </a:r>
            <a:r>
              <a:rPr lang="it-IT" sz="1600" dirty="0" smtClean="0">
                <a:solidFill>
                  <a:srgbClr val="002060"/>
                </a:solidFill>
              </a:rPr>
              <a:t> Canale,  compaiono espressioni favorevoli all’unione all’Austria. Il giornalista Piero Fortuna li tratta da </a:t>
            </a:r>
            <a:r>
              <a:rPr lang="it-IT" sz="16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« </a:t>
            </a:r>
            <a:r>
              <a:rPr lang="it-IT" sz="1600" i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versipelle</a:t>
            </a:r>
            <a:r>
              <a:rPr lang="it-IT" sz="16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austriacanti i quali, dopo aver optato in massa nel 1939 per la Germania di Hitler, rialzano oggi la cresta</a:t>
            </a:r>
            <a:r>
              <a:rPr lang="it-IT" sz="16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».  Erano gli stessi che contemporaneamente tentarono di costituire un </a:t>
            </a:r>
            <a:r>
              <a:rPr lang="it-IT" sz="1600" i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Kanaltaler</a:t>
            </a:r>
            <a:r>
              <a:rPr lang="it-IT" sz="16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it-IT" sz="1600" i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Volkspartei</a:t>
            </a:r>
            <a:r>
              <a:rPr lang="it-IT" sz="16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, impediti in ciò dal GMA</a:t>
            </a:r>
            <a:endParaRPr lang="it-IT" sz="16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0" indent="0">
              <a:buNone/>
            </a:pPr>
            <a:endParaRPr lang="it-IT" sz="1600" dirty="0" smtClean="0">
              <a:latin typeface="Verdana" pitchFamily="34" charset="0"/>
            </a:endParaRPr>
          </a:p>
        </p:txBody>
      </p:sp>
      <p:pic>
        <p:nvPicPr>
          <p:cNvPr id="4" name="Immagine 3" descr="250px-Italia_aust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2381250" cy="1638300"/>
          </a:xfrm>
          <a:prstGeom prst="rect">
            <a:avLst/>
          </a:prstGeom>
        </p:spPr>
      </p:pic>
      <p:pic>
        <p:nvPicPr>
          <p:cNvPr id="5" name="Immagine 4" descr="250px-Trevisopalmac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484784"/>
            <a:ext cx="2381250" cy="16192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5536" y="350100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Secondo l’autore del volume qui sopra nei primi tempi alcuni suoi componenti si dedicarono alla caccia e all’eliminazione di esponenti nazisti nell’Austria meridionale. In seguito si impegnarono a ritrovare e raccogliere ebrei sopravvissuti ai </a:t>
            </a:r>
            <a:r>
              <a:rPr lang="it-IT" i="1" dirty="0" smtClean="0"/>
              <a:t>Lager</a:t>
            </a:r>
            <a:r>
              <a:rPr lang="it-IT" dirty="0" smtClean="0"/>
              <a:t>, girando Austria e Germania meridionale.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Le condizioni economiche e materiali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Abitanti:  790.000  </a:t>
            </a:r>
          </a:p>
          <a:p>
            <a:pPr>
              <a:buNone/>
            </a:pPr>
            <a:r>
              <a:rPr lang="it-IT" sz="2000" dirty="0" smtClean="0"/>
              <a:t>Attivi 348.600  (54,1% agricoltura - 28,7 industria - 17,2 commercio</a:t>
            </a:r>
          </a:p>
          <a:p>
            <a:pPr>
              <a:buNone/>
            </a:pPr>
            <a:r>
              <a:rPr lang="it-IT" sz="2000" dirty="0" smtClean="0"/>
              <a:t>Capacità produttiva al 43% dell’anteguerra 55% forza lavoro utilizzabile</a:t>
            </a:r>
          </a:p>
          <a:p>
            <a:pPr>
              <a:buNone/>
            </a:pPr>
            <a:r>
              <a:rPr lang="it-IT" sz="2000" dirty="0" smtClean="0"/>
              <a:t>Danni di guerra (giugno 1945): Industria 1238 milioni; commercio 333 milioni, agricoltura 2,5 milioni. </a:t>
            </a:r>
          </a:p>
          <a:p>
            <a:pPr>
              <a:buNone/>
            </a:pPr>
            <a:r>
              <a:rPr lang="it-IT" sz="2000" dirty="0" smtClean="0"/>
              <a:t>Disoccupati: 55.000 1945   32000 1946  46.000 1947</a:t>
            </a:r>
          </a:p>
          <a:p>
            <a:pPr>
              <a:buNone/>
            </a:pPr>
            <a:r>
              <a:rPr lang="it-IT" sz="2000" dirty="0" smtClean="0"/>
              <a:t>Salari e stipendi bassi, insufficienti a coprire esigenze di base</a:t>
            </a:r>
          </a:p>
          <a:p>
            <a:pPr>
              <a:buNone/>
            </a:pPr>
            <a:r>
              <a:rPr lang="it-IT" sz="2000" dirty="0" smtClean="0"/>
              <a:t>(</a:t>
            </a:r>
            <a:r>
              <a:rPr lang="it-IT" sz="1600" dirty="0" smtClean="0"/>
              <a:t>salario medio mensile 1946  8500 spese medie 12000 a8di cui 9500 alimentazione)</a:t>
            </a: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In agricoltura almeno 50000 famiglie in condizioni di povertà</a:t>
            </a:r>
          </a:p>
          <a:p>
            <a:pPr>
              <a:buNone/>
            </a:pPr>
            <a:r>
              <a:rPr lang="it-IT" sz="2000" dirty="0" smtClean="0"/>
              <a:t>Aree montane più penalizzate (perdite bestiame – sfruttamento boschi )</a:t>
            </a:r>
          </a:p>
          <a:p>
            <a:pPr>
              <a:buNone/>
            </a:pPr>
            <a:r>
              <a:rPr lang="it-IT" sz="2000" i="1" dirty="0" smtClean="0"/>
              <a:t>Granai del popolo  </a:t>
            </a:r>
            <a:r>
              <a:rPr lang="it-IT" sz="2000" dirty="0" smtClean="0"/>
              <a:t>scarso successo</a:t>
            </a:r>
          </a:p>
          <a:p>
            <a:pPr>
              <a:buNone/>
            </a:pPr>
            <a:r>
              <a:rPr lang="it-IT" sz="2000" dirty="0" smtClean="0"/>
              <a:t>Lotte agrarie:  coloni (</a:t>
            </a:r>
            <a:r>
              <a:rPr lang="it-IT" sz="2000" i="1" dirty="0" smtClean="0"/>
              <a:t>Lodo De Gasperi</a:t>
            </a:r>
            <a:r>
              <a:rPr lang="it-IT" sz="2000" dirty="0" smtClean="0"/>
              <a:t>)  braccianti (San Vito Cervignano)</a:t>
            </a:r>
          </a:p>
          <a:p>
            <a:pPr>
              <a:buNone/>
            </a:pPr>
            <a:r>
              <a:rPr lang="it-IT" sz="2000" dirty="0" smtClean="0"/>
              <a:t>	Proprietari rigidi (</a:t>
            </a:r>
            <a:r>
              <a:rPr lang="it-IT" sz="1800" i="1" dirty="0" smtClean="0"/>
              <a:t>lavoro ricompensa assai maggiore di quella del proprietario</a:t>
            </a:r>
            <a:r>
              <a:rPr lang="it-IT" sz="2000" dirty="0" smtClean="0"/>
              <a:t>)</a:t>
            </a:r>
          </a:p>
          <a:p>
            <a:pPr>
              <a:buNone/>
            </a:pPr>
            <a:r>
              <a:rPr lang="it-IT" sz="2000" dirty="0" smtClean="0"/>
              <a:t>Ingenti i danni agli edifici privati e pubblici, alle abitazioni, alle infrastrutture</a:t>
            </a:r>
          </a:p>
          <a:p>
            <a:pPr>
              <a:buNone/>
            </a:pPr>
            <a:endParaRPr lang="it-IT" sz="1800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945</Words>
  <Application>Microsoft Office PowerPoint</Application>
  <PresentationFormat>Presentazione su schermo (4:3)</PresentationFormat>
  <Paragraphs>179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 CORSO D’AGGIORNAMENTO PER DOCENTI DELLA SCUOLA SECONDARIA DI PRIMO E SECONDO GRADO.   “DOPO LA BUFERA”. IL FRIULI E LA VENEZIA GIULIA DI FRONTE ALLA RICOSTRUZIONE NEL SECONDO DOPOGUERRA (1945-1964).  Udine 9 marzo 2016  Il difficile ritorno alla normalità. Il Friuli nei primi anni del secondo dopoguerra   Gian Carlo Bertuzzi  IRSML FVG  </vt:lpstr>
      <vt:lpstr>Diapositiva 2</vt:lpstr>
      <vt:lpstr>Diapositiva 3</vt:lpstr>
      <vt:lpstr>Diapositiva 4</vt:lpstr>
      <vt:lpstr>Diapositiva 5</vt:lpstr>
      <vt:lpstr>Diapositiva 6</vt:lpstr>
      <vt:lpstr>Diapositiva 7</vt:lpstr>
      <vt:lpstr>Un caso particolare: Tarvisiano e Val Canale</vt:lpstr>
      <vt:lpstr>Le condizioni economiche e materiali</vt:lpstr>
      <vt:lpstr>EMIGRAZIONE</vt:lpstr>
      <vt:lpstr>Diapositiva 11</vt:lpstr>
      <vt:lpstr>Diapositiva 12</vt:lpstr>
      <vt:lpstr>Diapositiva 13</vt:lpstr>
      <vt:lpstr>Diapositiva 14</vt:lpstr>
      <vt:lpstr>ELEZIONI Le amministrative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1948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SPUNTI PER UNA STORIA DEL POPOLO FRIULANO NEGLI ULTIMI TRE SECOLI  Gian Carlo Bertuzzi Udine 16 aprile 2012</dc:title>
  <dc:creator>Antonella</dc:creator>
  <cp:lastModifiedBy>Client</cp:lastModifiedBy>
  <cp:revision>145</cp:revision>
  <dcterms:created xsi:type="dcterms:W3CDTF">2012-04-13T07:48:43Z</dcterms:created>
  <dcterms:modified xsi:type="dcterms:W3CDTF">2016-03-10T15:25:57Z</dcterms:modified>
</cp:coreProperties>
</file>