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71"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7" d="100"/>
          <a:sy n="117" d="100"/>
        </p:scale>
        <p:origin x="-207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it-IT" smtClean="0"/>
              <a:t>Fare clic per modificare stile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06/04/16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06/04/16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06/04/16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06/04/16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it-IT" smtClean="0"/>
              <a:t>Fare clic per modificare stile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2A2683B9-6ECA-47FA-93CF-B124A0FAC208}" type="datetime1">
              <a:rPr lang="en-US" smtClean="0"/>
              <a:pPr/>
              <a:t>06/04/16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06/04/16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06/04/16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‹n.›</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06/04/16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06/04/16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it-IT" smtClean="0"/>
              <a:t>Fare clic per modificare stile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93F2040-9975-4642-A906-1DF87F8BE202}" type="datetime1">
              <a:rPr lang="en-US" smtClean="0"/>
              <a:pPr/>
              <a:t>06/04/16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it-IT" smtClean="0"/>
              <a:t>Fare clic per modificare stile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51E52B4A-BA08-4841-AB08-A0D822ABC34D}" type="datetime1">
              <a:rPr lang="en-US" smtClean="0"/>
              <a:pPr/>
              <a:t>06/04/16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it-IT" smtClean="0"/>
              <a:t>Fare clic per modificare stile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06/04/16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‹n.›</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07881" y="184545"/>
            <a:ext cx="7697919" cy="4539855"/>
          </a:xfrm>
        </p:spPr>
        <p:txBody>
          <a:bodyPr/>
          <a:lstStyle/>
          <a:p>
            <a:pPr algn="ctr"/>
            <a:r>
              <a:rPr lang="it-IT" sz="5400" b="1" cap="small" dirty="0"/>
              <a:t>Territorio e società in </a:t>
            </a:r>
            <a:r>
              <a:rPr lang="it-IT" sz="5400" b="1" cap="small" dirty="0" smtClean="0"/>
              <a:t>Friuli</a:t>
            </a:r>
            <a:br>
              <a:rPr lang="it-IT" sz="5400" b="1" cap="small" dirty="0" smtClean="0"/>
            </a:br>
            <a:r>
              <a:rPr lang="it-IT" sz="5400" b="1" cap="small" dirty="0" smtClean="0"/>
              <a:t> </a:t>
            </a:r>
            <a:r>
              <a:rPr lang="it-IT" sz="5400" b="1" cap="small" dirty="0"/>
              <a:t>(e nella) Venezia Giulia </a:t>
            </a:r>
            <a:r>
              <a:rPr lang="it-IT" sz="5400" dirty="0"/>
              <a:t/>
            </a:r>
            <a:br>
              <a:rPr lang="it-IT" sz="5400" dirty="0"/>
            </a:br>
            <a:r>
              <a:rPr lang="it-IT" sz="5400" b="1" cap="small" dirty="0"/>
              <a:t>prima della nascita dell’ultima regione autonoma </a:t>
            </a:r>
            <a:r>
              <a:rPr lang="it-IT" sz="4800" b="1" cap="small" dirty="0"/>
              <a:t>(1945-1963)</a:t>
            </a:r>
            <a:r>
              <a:rPr lang="it-IT" sz="4800" b="1" cap="small" dirty="0" smtClean="0"/>
              <a:t>.</a:t>
            </a:r>
            <a:endParaRPr lang="it-IT" sz="4800" dirty="0"/>
          </a:p>
        </p:txBody>
      </p:sp>
      <p:sp>
        <p:nvSpPr>
          <p:cNvPr id="3" name="Sottotitolo 2"/>
          <p:cNvSpPr>
            <a:spLocks noGrp="1"/>
          </p:cNvSpPr>
          <p:nvPr>
            <p:ph type="subTitle" idx="1"/>
          </p:nvPr>
        </p:nvSpPr>
        <p:spPr/>
        <p:txBody>
          <a:bodyPr>
            <a:normAutofit lnSpcReduction="10000"/>
          </a:bodyPr>
          <a:lstStyle/>
          <a:p>
            <a:endParaRPr lang="it-IT" dirty="0" smtClean="0">
              <a:latin typeface="+mj-lt"/>
            </a:endParaRPr>
          </a:p>
          <a:p>
            <a:r>
              <a:rPr lang="it-IT" dirty="0" smtClean="0">
                <a:latin typeface="+mj-lt"/>
              </a:rPr>
              <a:t>Sergio Zilli – Università di Trieste</a:t>
            </a:r>
            <a:endParaRPr lang="it-IT" dirty="0">
              <a:latin typeface="+mj-lt"/>
            </a:endParaRPr>
          </a:p>
        </p:txBody>
      </p:sp>
    </p:spTree>
    <p:extLst>
      <p:ext uri="{BB962C8B-B14F-4D97-AF65-F5344CB8AC3E}">
        <p14:creationId xmlns:p14="http://schemas.microsoft.com/office/powerpoint/2010/main" val="115179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alpen vorland a k.jpg"/>
          <p:cNvPicPr>
            <a:picLocks noGrp="1" noChangeAspect="1"/>
          </p:cNvPicPr>
          <p:nvPr>
            <p:ph idx="1"/>
          </p:nvPr>
        </p:nvPicPr>
        <p:blipFill>
          <a:blip r:embed="rId2">
            <a:extLst>
              <a:ext uri="{28A0092B-C50C-407E-A947-70E740481C1C}">
                <a14:useLocalDpi xmlns:a14="http://schemas.microsoft.com/office/drawing/2010/main" val="0"/>
              </a:ext>
            </a:extLst>
          </a:blip>
          <a:srcRect l="-17132" r="-17132"/>
          <a:stretch>
            <a:fillRect/>
          </a:stretch>
        </p:blipFill>
        <p:spPr>
          <a:xfrm>
            <a:off x="762000" y="1315422"/>
            <a:ext cx="7543800" cy="3886200"/>
          </a:xfrm>
        </p:spPr>
      </p:pic>
    </p:spTree>
    <p:extLst>
      <p:ext uri="{BB962C8B-B14F-4D97-AF65-F5344CB8AC3E}">
        <p14:creationId xmlns:p14="http://schemas.microsoft.com/office/powerpoint/2010/main" val="3419720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5188958"/>
            <a:ext cx="6781800" cy="983242"/>
          </a:xfrm>
        </p:spPr>
        <p:txBody>
          <a:bodyPr/>
          <a:lstStyle/>
          <a:p>
            <a:r>
              <a:rPr lang="it-IT" dirty="0" smtClean="0"/>
              <a:t>1946</a:t>
            </a:r>
            <a:endParaRPr lang="it-IT" dirty="0"/>
          </a:p>
        </p:txBody>
      </p:sp>
      <p:pic>
        <p:nvPicPr>
          <p:cNvPr id="4" name="Segnaposto contenuto 3" descr="Schermata 2016-04-06 alle 11.08.10.png"/>
          <p:cNvPicPr>
            <a:picLocks noGrp="1" noChangeAspect="1"/>
          </p:cNvPicPr>
          <p:nvPr>
            <p:ph idx="1"/>
          </p:nvPr>
        </p:nvPicPr>
        <p:blipFill>
          <a:blip r:embed="rId2">
            <a:extLst>
              <a:ext uri="{28A0092B-C50C-407E-A947-70E740481C1C}">
                <a14:useLocalDpi xmlns:a14="http://schemas.microsoft.com/office/drawing/2010/main" val="0"/>
              </a:ext>
            </a:extLst>
          </a:blip>
          <a:srcRect t="3720" b="3720"/>
          <a:stretch>
            <a:fillRect/>
          </a:stretch>
        </p:blipFill>
        <p:spPr>
          <a:xfrm>
            <a:off x="762000" y="1141734"/>
            <a:ext cx="7543800" cy="3886200"/>
          </a:xfrm>
        </p:spPr>
      </p:pic>
    </p:spTree>
    <p:extLst>
      <p:ext uri="{BB962C8B-B14F-4D97-AF65-F5344CB8AC3E}">
        <p14:creationId xmlns:p14="http://schemas.microsoft.com/office/powerpoint/2010/main" val="2417162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Costituzione (1948)</a:t>
            </a:r>
            <a:endParaRPr lang="it-IT" dirty="0"/>
          </a:p>
        </p:txBody>
      </p:sp>
      <p:sp>
        <p:nvSpPr>
          <p:cNvPr id="3" name="Segnaposto contenuto 2"/>
          <p:cNvSpPr>
            <a:spLocks noGrp="1"/>
          </p:cNvSpPr>
          <p:nvPr>
            <p:ph idx="1"/>
          </p:nvPr>
        </p:nvSpPr>
        <p:spPr/>
        <p:txBody>
          <a:bodyPr>
            <a:normAutofit/>
          </a:bodyPr>
          <a:lstStyle/>
          <a:p>
            <a:pPr marL="0" indent="0">
              <a:buNone/>
            </a:pPr>
            <a:r>
              <a:rPr lang="it-IT" sz="2800" dirty="0" smtClean="0">
                <a:latin typeface="Garamond"/>
                <a:cs typeface="Garamond"/>
              </a:rPr>
              <a:t>Art. 116.</a:t>
            </a:r>
          </a:p>
          <a:p>
            <a:pPr marL="0" indent="0">
              <a:buNone/>
            </a:pPr>
            <a:r>
              <a:rPr lang="it-IT" sz="2800" dirty="0" smtClean="0">
                <a:latin typeface="Garamond"/>
                <a:cs typeface="Garamond"/>
              </a:rPr>
              <a:t>Alla Sicilia, alla Sardegna, al Trentino-Alto Adige, al Friuli-Venezia Giulia e alla Valle d’Aosta sono attribuite forme e condizioni particolari di autonomia secondo statuti speciali adottati con leggi costituzionali.</a:t>
            </a:r>
            <a:endParaRPr lang="it-IT" sz="2800" dirty="0">
              <a:latin typeface="Garamond"/>
              <a:cs typeface="Garamond"/>
            </a:endParaRPr>
          </a:p>
        </p:txBody>
      </p:sp>
    </p:spTree>
    <p:extLst>
      <p:ext uri="{BB962C8B-B14F-4D97-AF65-F5344CB8AC3E}">
        <p14:creationId xmlns:p14="http://schemas.microsoft.com/office/powerpoint/2010/main" val="2013828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5210668"/>
            <a:ext cx="6781800" cy="961531"/>
          </a:xfrm>
        </p:spPr>
        <p:txBody>
          <a:bodyPr/>
          <a:lstStyle/>
          <a:p>
            <a:r>
              <a:rPr lang="it-IT" dirty="0" smtClean="0"/>
              <a:t>1953</a:t>
            </a:r>
            <a:endParaRPr lang="it-IT" dirty="0"/>
          </a:p>
        </p:txBody>
      </p:sp>
      <p:pic>
        <p:nvPicPr>
          <p:cNvPr id="4" name="Segnaposto contenuto 3" descr="Schermata 2016-04-06 alle 11.11.19.png"/>
          <p:cNvPicPr>
            <a:picLocks noGrp="1" noChangeAspect="1"/>
          </p:cNvPicPr>
          <p:nvPr>
            <p:ph idx="1"/>
          </p:nvPr>
        </p:nvPicPr>
        <p:blipFill>
          <a:blip r:embed="rId2">
            <a:extLst>
              <a:ext uri="{28A0092B-C50C-407E-A947-70E740481C1C}">
                <a14:useLocalDpi xmlns:a14="http://schemas.microsoft.com/office/drawing/2010/main" val="0"/>
              </a:ext>
            </a:extLst>
          </a:blip>
          <a:srcRect l="-33578" r="-33578"/>
          <a:stretch>
            <a:fillRect/>
          </a:stretch>
        </p:blipFill>
        <p:spPr>
          <a:xfrm>
            <a:off x="762000" y="1324468"/>
            <a:ext cx="7543800" cy="3886200"/>
          </a:xfrm>
        </p:spPr>
      </p:pic>
    </p:spTree>
    <p:extLst>
      <p:ext uri="{BB962C8B-B14F-4D97-AF65-F5344CB8AC3E}">
        <p14:creationId xmlns:p14="http://schemas.microsoft.com/office/powerpoint/2010/main" val="4185230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5221524"/>
            <a:ext cx="6781800" cy="950676"/>
          </a:xfrm>
        </p:spPr>
        <p:txBody>
          <a:bodyPr/>
          <a:lstStyle/>
          <a:p>
            <a:r>
              <a:rPr lang="it-IT" dirty="0" smtClean="0"/>
              <a:t>Viabilità odierna</a:t>
            </a:r>
            <a:endParaRPr lang="it-IT" dirty="0"/>
          </a:p>
        </p:txBody>
      </p:sp>
      <p:pic>
        <p:nvPicPr>
          <p:cNvPr id="4" name="Segnaposto contenuto 3" descr="viabilità odierna.jpg"/>
          <p:cNvPicPr>
            <a:picLocks noGrp="1" noChangeAspect="1"/>
          </p:cNvPicPr>
          <p:nvPr>
            <p:ph idx="1"/>
          </p:nvPr>
        </p:nvPicPr>
        <p:blipFill>
          <a:blip r:embed="rId2">
            <a:extLst>
              <a:ext uri="{28A0092B-C50C-407E-A947-70E740481C1C}">
                <a14:useLocalDpi xmlns:a14="http://schemas.microsoft.com/office/drawing/2010/main" val="0"/>
              </a:ext>
            </a:extLst>
          </a:blip>
          <a:srcRect l="-56842" r="-56842"/>
          <a:stretch>
            <a:fillRect/>
          </a:stretch>
        </p:blipFill>
        <p:spPr bwMode="auto">
          <a:xfrm>
            <a:off x="762000" y="1196011"/>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20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endParaRPr lang="it-IT" i="1" dirty="0" smtClean="0"/>
          </a:p>
          <a:p>
            <a:pPr marL="0" indent="0">
              <a:buNone/>
            </a:pPr>
            <a:endParaRPr lang="it-IT" i="1" dirty="0"/>
          </a:p>
          <a:p>
            <a:pPr marL="0" indent="0">
              <a:buNone/>
            </a:pPr>
            <a:endParaRPr lang="it-IT" i="1" dirty="0" smtClean="0"/>
          </a:p>
          <a:p>
            <a:pPr marL="0" indent="0">
              <a:buNone/>
            </a:pPr>
            <a:endParaRPr lang="it-IT" i="1" dirty="0"/>
          </a:p>
          <a:p>
            <a:pPr marL="0" indent="0">
              <a:buNone/>
            </a:pPr>
            <a:r>
              <a:rPr lang="it-IT" sz="3200" i="1" dirty="0" smtClean="0">
                <a:latin typeface="Garamond"/>
                <a:cs typeface="Garamond"/>
              </a:rPr>
              <a:t>Grazie per l’attenzione</a:t>
            </a:r>
            <a:r>
              <a:rPr lang="it-IT" i="1" dirty="0" smtClean="0"/>
              <a:t>.</a:t>
            </a:r>
          </a:p>
          <a:p>
            <a:endParaRPr lang="it-IT" dirty="0"/>
          </a:p>
        </p:txBody>
      </p:sp>
    </p:spTree>
    <p:extLst>
      <p:ext uri="{BB962C8B-B14F-4D97-AF65-F5344CB8AC3E}">
        <p14:creationId xmlns:p14="http://schemas.microsoft.com/office/powerpoint/2010/main" val="248748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685800"/>
            <a:ext cx="7543800" cy="5371602"/>
          </a:xfrm>
        </p:spPr>
        <p:txBody>
          <a:bodyPr>
            <a:normAutofit/>
          </a:bodyPr>
          <a:lstStyle/>
          <a:p>
            <a:pPr marL="0" indent="0">
              <a:buNone/>
            </a:pPr>
            <a:r>
              <a:rPr lang="it-IT" sz="2800" dirty="0">
                <a:latin typeface="Garamond"/>
                <a:cs typeface="Garamond"/>
              </a:rPr>
              <a:t>La costruzione del territorio dell’odierno Friuli Venezia Giulia dopo la seconda guerra mondiale risente di quanto accaduto prima del conflitto ma dipende soprattutto da ciò che avviene durante l’età repubblicana. I termini cronologici del racconto che voglio proporre sono, da un lato, la Liberazione e la costruzione delle libertà democratiche, dopo la lunga parentesi aperta con il 1914 e, dall’altro, la partenza del processo di attuazione della Regione Autonoma a Statuto speciale, ultima delle cinque previste nella carta costituzionale</a:t>
            </a:r>
            <a:r>
              <a:rPr lang="it-IT" sz="2800" dirty="0" smtClean="0">
                <a:latin typeface="Garamond"/>
                <a:cs typeface="Garamond"/>
              </a:rPr>
              <a:t>.</a:t>
            </a:r>
            <a:endParaRPr lang="it-IT" sz="2800" dirty="0">
              <a:latin typeface="Garamond"/>
              <a:cs typeface="Garamond"/>
            </a:endParaRPr>
          </a:p>
        </p:txBody>
      </p:sp>
    </p:spTree>
    <p:extLst>
      <p:ext uri="{BB962C8B-B14F-4D97-AF65-F5344CB8AC3E}">
        <p14:creationId xmlns:p14="http://schemas.microsoft.com/office/powerpoint/2010/main" val="152117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685800"/>
            <a:ext cx="7543800" cy="5132780"/>
          </a:xfrm>
        </p:spPr>
        <p:txBody>
          <a:bodyPr>
            <a:noAutofit/>
          </a:bodyPr>
          <a:lstStyle/>
          <a:p>
            <a:pPr marL="0" indent="0">
              <a:buNone/>
            </a:pPr>
            <a:r>
              <a:rPr lang="it-IT" sz="2500" dirty="0">
                <a:latin typeface="Garamond"/>
                <a:cs typeface="Garamond"/>
              </a:rPr>
              <a:t>Le vicende che accadono nel frattempo dipendono principalmente da un fattore: la posizione (geografica) della “ipotizzata” regione rispetto al confine con i paesi dell’Est, che coincide con la parte terminale della “cortina di ferro” scesa attraverso l’Europa da Stettino nel Baltico a Trieste nell’Adriatico e descritta da Winston Churchill a </a:t>
            </a:r>
            <a:r>
              <a:rPr lang="it-IT" sz="2500" dirty="0" err="1">
                <a:latin typeface="Garamond"/>
                <a:cs typeface="Garamond"/>
              </a:rPr>
              <a:t>Fulton</a:t>
            </a:r>
            <a:r>
              <a:rPr lang="it-IT" sz="2500" dirty="0">
                <a:latin typeface="Garamond"/>
                <a:cs typeface="Garamond"/>
              </a:rPr>
              <a:t> (Missouri, USA) nel marzo del 1946. Da questa condizione deriva la gestione dei limiti territoriali interni e internazionali, la denominazione della futura regione, la crescita più lenta (molto più lenta) dell’economia locale, l’andamento demografico, la marginalizzazione della montagna, l’industrializzazione occidentale, il mantenimento della contrapposizione (il “trattino”) fra Friuli e Venezia Giulia</a:t>
            </a:r>
            <a:r>
              <a:rPr lang="it-IT" sz="2500" dirty="0" smtClean="0">
                <a:latin typeface="Garamond"/>
                <a:cs typeface="Garamond"/>
              </a:rPr>
              <a:t>.</a:t>
            </a:r>
            <a:endParaRPr lang="it-IT" sz="2500" dirty="0">
              <a:latin typeface="Garamond"/>
              <a:cs typeface="Garamond"/>
            </a:endParaRPr>
          </a:p>
        </p:txBody>
      </p:sp>
    </p:spTree>
    <p:extLst>
      <p:ext uri="{BB962C8B-B14F-4D97-AF65-F5344CB8AC3E}">
        <p14:creationId xmlns:p14="http://schemas.microsoft.com/office/powerpoint/2010/main" val="745424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81614" y="685799"/>
            <a:ext cx="7459082" cy="4939849"/>
          </a:xfrm>
        </p:spPr>
        <p:txBody>
          <a:bodyPr>
            <a:normAutofit/>
          </a:bodyPr>
          <a:lstStyle/>
          <a:p>
            <a:pPr marL="0" indent="0">
              <a:buNone/>
            </a:pPr>
            <a:r>
              <a:rPr lang="it-IT" sz="2800" dirty="0">
                <a:latin typeface="Garamond"/>
                <a:cs typeface="Garamond"/>
              </a:rPr>
              <a:t>L’intero processo ha luogo in forza di un diffuso e pesante, benché democraticamente eletto, controllo politico che trova ragione nella contrapposizione internazionale e, al contempo, ne alimenta gli effetti sul territorio nella consapevolezza che da ciò sia possibile ricavare vantaggio, sia in termini di consenso elettorale che di occupazione di spazio (politico, economico, sociale, culturale). </a:t>
            </a:r>
          </a:p>
        </p:txBody>
      </p:sp>
    </p:spTree>
    <p:extLst>
      <p:ext uri="{BB962C8B-B14F-4D97-AF65-F5344CB8AC3E}">
        <p14:creationId xmlns:p14="http://schemas.microsoft.com/office/powerpoint/2010/main" val="1368178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685799"/>
            <a:ext cx="7543800" cy="5095807"/>
          </a:xfrm>
        </p:spPr>
        <p:txBody>
          <a:bodyPr>
            <a:normAutofit/>
          </a:bodyPr>
          <a:lstStyle/>
          <a:p>
            <a:r>
              <a:rPr lang="it-IT" sz="2800" dirty="0" smtClean="0">
                <a:latin typeface="+mj-lt"/>
              </a:rPr>
              <a:t>Confine</a:t>
            </a:r>
          </a:p>
          <a:p>
            <a:r>
              <a:rPr lang="it-IT" sz="2800" dirty="0" smtClean="0">
                <a:latin typeface="+mj-lt"/>
              </a:rPr>
              <a:t>Limiti territoriali</a:t>
            </a:r>
          </a:p>
          <a:p>
            <a:r>
              <a:rPr lang="it-IT" sz="2800" dirty="0" smtClean="0">
                <a:latin typeface="+mj-lt"/>
              </a:rPr>
              <a:t>Nome della Regione</a:t>
            </a:r>
          </a:p>
          <a:p>
            <a:r>
              <a:rPr lang="it-IT" sz="2800" dirty="0" smtClean="0">
                <a:latin typeface="+mj-lt"/>
              </a:rPr>
              <a:t>Andamento demografico</a:t>
            </a:r>
          </a:p>
          <a:p>
            <a:r>
              <a:rPr lang="it-IT" sz="2800" dirty="0" smtClean="0">
                <a:latin typeface="+mj-lt"/>
              </a:rPr>
              <a:t>Crescita (lenta ma differenziata) dell’economia locale</a:t>
            </a:r>
          </a:p>
          <a:p>
            <a:r>
              <a:rPr lang="it-IT" sz="2800" dirty="0" smtClean="0">
                <a:latin typeface="+mj-lt"/>
              </a:rPr>
              <a:t>Marginalizzazione montagna</a:t>
            </a:r>
          </a:p>
          <a:p>
            <a:r>
              <a:rPr lang="it-IT" sz="2800" dirty="0" smtClean="0">
                <a:latin typeface="+mj-lt"/>
              </a:rPr>
              <a:t>L’industrializzazione occidentale</a:t>
            </a:r>
          </a:p>
          <a:p>
            <a:r>
              <a:rPr lang="it-IT" sz="2800" dirty="0" smtClean="0">
                <a:latin typeface="+mj-lt"/>
              </a:rPr>
              <a:t>Il trattino </a:t>
            </a:r>
            <a:endParaRPr lang="it-IT" sz="2800" dirty="0">
              <a:latin typeface="+mj-lt"/>
            </a:endParaRPr>
          </a:p>
        </p:txBody>
      </p:sp>
    </p:spTree>
    <p:extLst>
      <p:ext uri="{BB962C8B-B14F-4D97-AF65-F5344CB8AC3E}">
        <p14:creationId xmlns:p14="http://schemas.microsoft.com/office/powerpoint/2010/main" val="72804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5" descr="fvg esa.jpg"/>
          <p:cNvPicPr>
            <a:picLocks noGrp="1" noChangeAspect="1"/>
          </p:cNvPicPr>
          <p:nvPr>
            <p:ph idx="1"/>
          </p:nvPr>
        </p:nvPicPr>
        <p:blipFill>
          <a:blip r:embed="rId2">
            <a:extLst>
              <a:ext uri="{28A0092B-C50C-407E-A947-70E740481C1C}">
                <a14:useLocalDpi xmlns:a14="http://schemas.microsoft.com/office/drawing/2010/main" val="0"/>
              </a:ext>
            </a:extLst>
          </a:blip>
          <a:srcRect l="-33520" r="-33520"/>
          <a:stretch>
            <a:fillRect/>
          </a:stretch>
        </p:blipFill>
        <p:spPr>
          <a:xfrm>
            <a:off x="762000" y="1478256"/>
            <a:ext cx="7543800" cy="3886200"/>
          </a:xfrm>
        </p:spPr>
      </p:pic>
    </p:spTree>
    <p:extLst>
      <p:ext uri="{BB962C8B-B14F-4D97-AF65-F5344CB8AC3E}">
        <p14:creationId xmlns:p14="http://schemas.microsoft.com/office/powerpoint/2010/main" val="2317992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5" descr="nordest esa.jpg"/>
          <p:cNvPicPr>
            <a:picLocks noGrp="1" noChangeAspect="1"/>
          </p:cNvPicPr>
          <p:nvPr>
            <p:ph idx="1"/>
          </p:nvPr>
        </p:nvPicPr>
        <p:blipFill>
          <a:blip r:embed="rId2">
            <a:extLst>
              <a:ext uri="{28A0092B-C50C-407E-A947-70E740481C1C}">
                <a14:useLocalDpi xmlns:a14="http://schemas.microsoft.com/office/drawing/2010/main" val="0"/>
              </a:ext>
            </a:extLst>
          </a:blip>
          <a:srcRect l="-41859" r="-41859"/>
          <a:stretch>
            <a:fillRect/>
          </a:stretch>
        </p:blipFill>
        <p:spPr>
          <a:xfrm>
            <a:off x="-540402" y="881199"/>
            <a:ext cx="9942560" cy="5121925"/>
          </a:xfrm>
        </p:spPr>
      </p:pic>
    </p:spTree>
    <p:extLst>
      <p:ext uri="{BB962C8B-B14F-4D97-AF65-F5344CB8AC3E}">
        <p14:creationId xmlns:p14="http://schemas.microsoft.com/office/powerpoint/2010/main" val="271347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1554245"/>
            <a:ext cx="7543800" cy="3886200"/>
          </a:xfrm>
        </p:spPr>
        <p:txBody>
          <a:bodyPr>
            <a:normAutofit/>
          </a:bodyPr>
          <a:lstStyle/>
          <a:p>
            <a:pPr marL="0" indent="0">
              <a:buNone/>
            </a:pPr>
            <a:r>
              <a:rPr lang="it-IT" sz="2800" dirty="0" smtClean="0">
                <a:latin typeface="+mj-lt"/>
              </a:rPr>
              <a:t>Friuli Venezia Giulia </a:t>
            </a:r>
          </a:p>
          <a:p>
            <a:pPr marL="0" indent="0">
              <a:buNone/>
            </a:pPr>
            <a:r>
              <a:rPr lang="it-IT" sz="2800" dirty="0" smtClean="0">
                <a:latin typeface="+mj-lt"/>
              </a:rPr>
              <a:t>7.850 kmq </a:t>
            </a:r>
          </a:p>
          <a:p>
            <a:pPr marL="0" indent="0">
              <a:buNone/>
            </a:pPr>
            <a:r>
              <a:rPr lang="it-IT" sz="2800" dirty="0" smtClean="0">
                <a:latin typeface="+mj-lt"/>
              </a:rPr>
              <a:t>1,2 milioni di abitanti</a:t>
            </a:r>
          </a:p>
          <a:p>
            <a:pPr marL="0" indent="0">
              <a:buNone/>
            </a:pPr>
            <a:endParaRPr lang="it-IT" sz="2800" dirty="0" smtClean="0">
              <a:latin typeface="+mj-lt"/>
            </a:endParaRPr>
          </a:p>
          <a:p>
            <a:pPr marL="0" indent="0">
              <a:buNone/>
            </a:pPr>
            <a:r>
              <a:rPr lang="it-IT" sz="2800" dirty="0" smtClean="0">
                <a:latin typeface="+mj-lt"/>
              </a:rPr>
              <a:t>Veneto:</a:t>
            </a:r>
          </a:p>
          <a:p>
            <a:pPr marL="0" indent="0">
              <a:buNone/>
            </a:pPr>
            <a:r>
              <a:rPr lang="it-IT" sz="2800" dirty="0" smtClean="0">
                <a:latin typeface="+mj-lt"/>
              </a:rPr>
              <a:t>18. 260 kmq </a:t>
            </a:r>
          </a:p>
          <a:p>
            <a:pPr marL="0" indent="0">
              <a:buNone/>
            </a:pPr>
            <a:r>
              <a:rPr lang="it-IT" sz="2800" dirty="0" smtClean="0">
                <a:latin typeface="+mj-lt"/>
              </a:rPr>
              <a:t>5 milioni di abitanti</a:t>
            </a:r>
            <a:endParaRPr lang="it-IT" sz="2800" dirty="0">
              <a:latin typeface="+mj-lt"/>
            </a:endParaRPr>
          </a:p>
        </p:txBody>
      </p:sp>
    </p:spTree>
    <p:extLst>
      <p:ext uri="{BB962C8B-B14F-4D97-AF65-F5344CB8AC3E}">
        <p14:creationId xmlns:p14="http://schemas.microsoft.com/office/powerpoint/2010/main" val="4032613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nord est luci .jpg"/>
          <p:cNvPicPr>
            <a:picLocks noGrp="1" noChangeAspect="1"/>
          </p:cNvPicPr>
          <p:nvPr>
            <p:ph idx="1"/>
          </p:nvPr>
        </p:nvPicPr>
        <p:blipFill>
          <a:blip r:embed="rId2">
            <a:extLst>
              <a:ext uri="{28A0092B-C50C-407E-A947-70E740481C1C}">
                <a14:useLocalDpi xmlns:a14="http://schemas.microsoft.com/office/drawing/2010/main" val="0"/>
              </a:ext>
            </a:extLst>
          </a:blip>
          <a:srcRect l="-14510" r="-14510"/>
          <a:stretch>
            <a:fillRect/>
          </a:stretch>
        </p:blipFill>
        <p:spPr>
          <a:xfrm>
            <a:off x="762000" y="1489111"/>
            <a:ext cx="7543800" cy="3886200"/>
          </a:xfrm>
        </p:spPr>
      </p:pic>
    </p:spTree>
    <p:extLst>
      <p:ext uri="{BB962C8B-B14F-4D97-AF65-F5344CB8AC3E}">
        <p14:creationId xmlns:p14="http://schemas.microsoft.com/office/powerpoint/2010/main" val="18262206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ta di giornal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Carta di giornale.thmx</Template>
  <TotalTime>31</TotalTime>
  <Words>385</Words>
  <Application>Microsoft Macintosh PowerPoint</Application>
  <PresentationFormat>Presentazione su schermo (4:3)</PresentationFormat>
  <Paragraphs>32</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Carta di giornale</vt:lpstr>
      <vt:lpstr>Territorio e società in Friuli  (e nella) Venezia Giulia  prima della nascita dell’ultima regione autonoma (1945-1963).</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1946</vt:lpstr>
      <vt:lpstr>Costituzione (1948)</vt:lpstr>
      <vt:lpstr>1953</vt:lpstr>
      <vt:lpstr>Viabilità odierna</vt:lpstr>
      <vt:lpstr>Presentazione di PowerPoint</vt:lpstr>
    </vt:vector>
  </TitlesOfParts>
  <Company>dipartimento studi umanistici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Territorio e società in Friuli  (e nella) Venezia Giulia  prima della nascita dell’ultima regione autonoma (1945-1963).</dc:title>
  <dc:creator>sergio zilli</dc:creator>
  <cp:lastModifiedBy>sergio zilli</cp:lastModifiedBy>
  <cp:revision>3</cp:revision>
  <dcterms:created xsi:type="dcterms:W3CDTF">2016-04-06T08:50:57Z</dcterms:created>
  <dcterms:modified xsi:type="dcterms:W3CDTF">2016-04-06T09:22:16Z</dcterms:modified>
</cp:coreProperties>
</file>